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6"/>
  </p:notesMasterIdLst>
  <p:sldIdLst>
    <p:sldId id="302" r:id="rId3"/>
    <p:sldId id="303" r:id="rId4"/>
    <p:sldId id="266" r:id="rId5"/>
    <p:sldId id="269" r:id="rId6"/>
    <p:sldId id="274" r:id="rId7"/>
    <p:sldId id="282" r:id="rId8"/>
    <p:sldId id="283" r:id="rId9"/>
    <p:sldId id="284" r:id="rId10"/>
    <p:sldId id="285" r:id="rId11"/>
    <p:sldId id="286" r:id="rId12"/>
    <p:sldId id="287" r:id="rId13"/>
    <p:sldId id="288" r:id="rId14"/>
    <p:sldId id="292" r:id="rId15"/>
    <p:sldId id="294" r:id="rId16"/>
    <p:sldId id="296" r:id="rId17"/>
    <p:sldId id="297" r:id="rId18"/>
    <p:sldId id="298" r:id="rId19"/>
    <p:sldId id="300" r:id="rId20"/>
    <p:sldId id="301" r:id="rId21"/>
    <p:sldId id="289" r:id="rId22"/>
    <p:sldId id="290" r:id="rId23"/>
    <p:sldId id="291" r:id="rId24"/>
    <p:sldId id="293" r:id="rId25"/>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01520"/>
    <a:srgbClr val="002133"/>
    <a:srgbClr val="50425F"/>
    <a:srgbClr val="88AA69"/>
    <a:srgbClr val="5999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56" autoAdjust="0"/>
    <p:restoredTop sz="94382" autoAdjust="0"/>
  </p:normalViewPr>
  <p:slideViewPr>
    <p:cSldViewPr>
      <p:cViewPr varScale="1">
        <p:scale>
          <a:sx n="81" d="100"/>
          <a:sy n="81" d="100"/>
        </p:scale>
        <p:origin x="1517"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dirty="0"/>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833ACF3-6439-4520-B2F4-8831965419DB}" type="datetimeFigureOut">
              <a:rPr lang="pl-PL" smtClean="0"/>
              <a:t>2022-10-19</a:t>
            </a:fld>
            <a:endParaRPr lang="pl-PL" dirty="0"/>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dirty="0"/>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dirty="0"/>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0C80E6-D93D-484F-95BF-8F7DA3774E5F}" type="slidenum">
              <a:rPr lang="pl-PL" smtClean="0"/>
              <a:t>‹#›</a:t>
            </a:fld>
            <a:endParaRPr lang="pl-PL" dirty="0"/>
          </a:p>
        </p:txBody>
      </p:sp>
    </p:spTree>
    <p:extLst>
      <p:ext uri="{BB962C8B-B14F-4D97-AF65-F5344CB8AC3E}">
        <p14:creationId xmlns:p14="http://schemas.microsoft.com/office/powerpoint/2010/main" val="26656392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480C80E6-D93D-484F-95BF-8F7DA3774E5F}" type="slidenum">
              <a:rPr lang="pl-PL" smtClean="0"/>
              <a:t>11</a:t>
            </a:fld>
            <a:endParaRPr lang="pl-PL" dirty="0"/>
          </a:p>
        </p:txBody>
      </p:sp>
    </p:spTree>
    <p:extLst>
      <p:ext uri="{BB962C8B-B14F-4D97-AF65-F5344CB8AC3E}">
        <p14:creationId xmlns:p14="http://schemas.microsoft.com/office/powerpoint/2010/main" val="39610935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p>
            <a:fld id="{B2ECDCA9-20AB-441B-B57F-6790D20CB860}" type="datetime1">
              <a:rPr lang="pl-PL" smtClean="0"/>
              <a:t>2022-10-19</a:t>
            </a:fld>
            <a:endParaRPr lang="pl-PL" dirty="0"/>
          </a:p>
        </p:txBody>
      </p:sp>
      <p:sp>
        <p:nvSpPr>
          <p:cNvPr id="5" name="Symbol zastępczy stopki 4"/>
          <p:cNvSpPr>
            <a:spLocks noGrp="1"/>
          </p:cNvSpPr>
          <p:nvPr>
            <p:ph type="ftr" sz="quarter" idx="11"/>
          </p:nvPr>
        </p:nvSpPr>
        <p:spPr/>
        <p:txBody>
          <a:bodyPr/>
          <a:lstStyle/>
          <a:p>
            <a:r>
              <a:rPr lang="pl-PL"/>
              <a:t>Ocena scoringowa  podmiotu leczniczego Krzysztof Fatalski</a:t>
            </a:r>
            <a:endParaRPr lang="pl-PL" dirty="0"/>
          </a:p>
        </p:txBody>
      </p:sp>
      <p:sp>
        <p:nvSpPr>
          <p:cNvPr id="6" name="Symbol zastępczy numeru slajdu 5"/>
          <p:cNvSpPr>
            <a:spLocks noGrp="1"/>
          </p:cNvSpPr>
          <p:nvPr>
            <p:ph type="sldNum" sz="quarter" idx="12"/>
          </p:nvPr>
        </p:nvSpPr>
        <p:spPr/>
        <p:txBody>
          <a:bodyPr/>
          <a:lstStyle/>
          <a:p>
            <a:fld id="{8695DCDD-8E05-4B57-9756-F76B44F8D6CA}" type="slidenum">
              <a:rPr lang="pl-PL" smtClean="0"/>
              <a:t>‹#›</a:t>
            </a:fld>
            <a:endParaRPr lang="pl-PL" dirty="0"/>
          </a:p>
        </p:txBody>
      </p:sp>
    </p:spTree>
    <p:extLst>
      <p:ext uri="{BB962C8B-B14F-4D97-AF65-F5344CB8AC3E}">
        <p14:creationId xmlns:p14="http://schemas.microsoft.com/office/powerpoint/2010/main" val="37277242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294E3695-46DD-492E-9B7F-DC88073E4447}" type="datetime1">
              <a:rPr lang="pl-PL" smtClean="0"/>
              <a:t>2022-10-19</a:t>
            </a:fld>
            <a:endParaRPr lang="pl-PL" dirty="0"/>
          </a:p>
        </p:txBody>
      </p:sp>
      <p:sp>
        <p:nvSpPr>
          <p:cNvPr id="5" name="Symbol zastępczy stopki 4"/>
          <p:cNvSpPr>
            <a:spLocks noGrp="1"/>
          </p:cNvSpPr>
          <p:nvPr>
            <p:ph type="ftr" sz="quarter" idx="11"/>
          </p:nvPr>
        </p:nvSpPr>
        <p:spPr/>
        <p:txBody>
          <a:bodyPr/>
          <a:lstStyle/>
          <a:p>
            <a:r>
              <a:rPr lang="pl-PL"/>
              <a:t>Ocena scoringowa  podmiotu leczniczego Krzysztof Fatalski</a:t>
            </a:r>
            <a:endParaRPr lang="pl-PL" dirty="0"/>
          </a:p>
        </p:txBody>
      </p:sp>
      <p:sp>
        <p:nvSpPr>
          <p:cNvPr id="6" name="Symbol zastępczy numeru slajdu 5"/>
          <p:cNvSpPr>
            <a:spLocks noGrp="1"/>
          </p:cNvSpPr>
          <p:nvPr>
            <p:ph type="sldNum" sz="quarter" idx="12"/>
          </p:nvPr>
        </p:nvSpPr>
        <p:spPr/>
        <p:txBody>
          <a:bodyPr/>
          <a:lstStyle/>
          <a:p>
            <a:fld id="{8695DCDD-8E05-4B57-9756-F76B44F8D6CA}" type="slidenum">
              <a:rPr lang="pl-PL" smtClean="0"/>
              <a:t>‹#›</a:t>
            </a:fld>
            <a:endParaRPr lang="pl-PL" dirty="0"/>
          </a:p>
        </p:txBody>
      </p:sp>
    </p:spTree>
    <p:extLst>
      <p:ext uri="{BB962C8B-B14F-4D97-AF65-F5344CB8AC3E}">
        <p14:creationId xmlns:p14="http://schemas.microsoft.com/office/powerpoint/2010/main" val="24382969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681A8AA1-7B61-4266-903A-91DB09683CF2}" type="datetime1">
              <a:rPr lang="pl-PL" smtClean="0"/>
              <a:t>2022-10-19</a:t>
            </a:fld>
            <a:endParaRPr lang="pl-PL" dirty="0"/>
          </a:p>
        </p:txBody>
      </p:sp>
      <p:sp>
        <p:nvSpPr>
          <p:cNvPr id="5" name="Symbol zastępczy stopki 4"/>
          <p:cNvSpPr>
            <a:spLocks noGrp="1"/>
          </p:cNvSpPr>
          <p:nvPr>
            <p:ph type="ftr" sz="quarter" idx="11"/>
          </p:nvPr>
        </p:nvSpPr>
        <p:spPr/>
        <p:txBody>
          <a:bodyPr/>
          <a:lstStyle/>
          <a:p>
            <a:r>
              <a:rPr lang="pl-PL"/>
              <a:t>Ocena scoringowa  podmiotu leczniczego Krzysztof Fatalski</a:t>
            </a:r>
            <a:endParaRPr lang="pl-PL" dirty="0"/>
          </a:p>
        </p:txBody>
      </p:sp>
      <p:sp>
        <p:nvSpPr>
          <p:cNvPr id="6" name="Symbol zastępczy numeru slajdu 5"/>
          <p:cNvSpPr>
            <a:spLocks noGrp="1"/>
          </p:cNvSpPr>
          <p:nvPr>
            <p:ph type="sldNum" sz="quarter" idx="12"/>
          </p:nvPr>
        </p:nvSpPr>
        <p:spPr/>
        <p:txBody>
          <a:bodyPr/>
          <a:lstStyle/>
          <a:p>
            <a:fld id="{8695DCDD-8E05-4B57-9756-F76B44F8D6CA}" type="slidenum">
              <a:rPr lang="pl-PL" smtClean="0"/>
              <a:t>‹#›</a:t>
            </a:fld>
            <a:endParaRPr lang="pl-PL" dirty="0"/>
          </a:p>
        </p:txBody>
      </p:sp>
    </p:spTree>
    <p:extLst>
      <p:ext uri="{BB962C8B-B14F-4D97-AF65-F5344CB8AC3E}">
        <p14:creationId xmlns:p14="http://schemas.microsoft.com/office/powerpoint/2010/main" val="26356549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a:extLst>
              <a:ext uri="{FF2B5EF4-FFF2-40B4-BE49-F238E27FC236}">
                <a16:creationId xmlns:a16="http://schemas.microsoft.com/office/drawing/2014/main" id="{C0C49391-611F-9889-590F-EB2137879E0F}"/>
              </a:ext>
            </a:extLst>
          </p:cNvPr>
          <p:cNvSpPr>
            <a:spLocks noGrp="1"/>
          </p:cNvSpPr>
          <p:nvPr>
            <p:ph type="dt" sz="half" idx="10"/>
          </p:nvPr>
        </p:nvSpPr>
        <p:spPr/>
        <p:txBody>
          <a:bodyPr/>
          <a:lstStyle>
            <a:lvl1pPr>
              <a:defRPr/>
            </a:lvl1pPr>
          </a:lstStyle>
          <a:p>
            <a:pPr>
              <a:defRPr/>
            </a:pPr>
            <a:endParaRPr lang="pl-PL"/>
          </a:p>
        </p:txBody>
      </p:sp>
      <p:sp>
        <p:nvSpPr>
          <p:cNvPr id="5" name="Symbol zastępczy stopki 4">
            <a:extLst>
              <a:ext uri="{FF2B5EF4-FFF2-40B4-BE49-F238E27FC236}">
                <a16:creationId xmlns:a16="http://schemas.microsoft.com/office/drawing/2014/main" id="{A8959382-CFAA-98B6-FD18-34F895125C09}"/>
              </a:ext>
            </a:extLst>
          </p:cNvPr>
          <p:cNvSpPr>
            <a:spLocks noGrp="1"/>
          </p:cNvSpPr>
          <p:nvPr>
            <p:ph type="ftr" sz="quarter" idx="11"/>
          </p:nvPr>
        </p:nvSpPr>
        <p:spPr/>
        <p:txBody>
          <a:bodyPr/>
          <a:lstStyle>
            <a:lvl1pPr>
              <a:defRPr/>
            </a:lvl1pPr>
          </a:lstStyle>
          <a:p>
            <a:pPr>
              <a:defRPr/>
            </a:pPr>
            <a:endParaRPr lang="pl-PL"/>
          </a:p>
        </p:txBody>
      </p:sp>
      <p:sp>
        <p:nvSpPr>
          <p:cNvPr id="6" name="Symbol zastępczy numeru slajdu 5">
            <a:extLst>
              <a:ext uri="{FF2B5EF4-FFF2-40B4-BE49-F238E27FC236}">
                <a16:creationId xmlns:a16="http://schemas.microsoft.com/office/drawing/2014/main" id="{9A259DE5-87C9-69E6-32B0-4F4E93C19ADB}"/>
              </a:ext>
            </a:extLst>
          </p:cNvPr>
          <p:cNvSpPr>
            <a:spLocks noGrp="1"/>
          </p:cNvSpPr>
          <p:nvPr>
            <p:ph type="sldNum" sz="quarter" idx="12"/>
          </p:nvPr>
        </p:nvSpPr>
        <p:spPr/>
        <p:txBody>
          <a:bodyPr/>
          <a:lstStyle>
            <a:lvl1pPr>
              <a:defRPr/>
            </a:lvl1pPr>
          </a:lstStyle>
          <a:p>
            <a:fld id="{E4845213-8EE7-43AE-8C73-39BD1D26B6B4}" type="slidenum">
              <a:rPr lang="pl-PL" altLang="pl-PL"/>
              <a:pPr/>
              <a:t>‹#›</a:t>
            </a:fld>
            <a:endParaRPr lang="pl-PL" altLang="pl-PL"/>
          </a:p>
        </p:txBody>
      </p:sp>
    </p:spTree>
    <p:extLst>
      <p:ext uri="{BB962C8B-B14F-4D97-AF65-F5344CB8AC3E}">
        <p14:creationId xmlns:p14="http://schemas.microsoft.com/office/powerpoint/2010/main" val="12715581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4CEF8150-BB10-223A-B402-13AD19B0CC77}"/>
              </a:ext>
            </a:extLst>
          </p:cNvPr>
          <p:cNvSpPr>
            <a:spLocks noGrp="1"/>
          </p:cNvSpPr>
          <p:nvPr>
            <p:ph type="dt" sz="half" idx="10"/>
          </p:nvPr>
        </p:nvSpPr>
        <p:spPr/>
        <p:txBody>
          <a:bodyPr/>
          <a:lstStyle>
            <a:lvl1pPr>
              <a:defRPr/>
            </a:lvl1pPr>
          </a:lstStyle>
          <a:p>
            <a:pPr>
              <a:defRPr/>
            </a:pPr>
            <a:endParaRPr lang="pl-PL"/>
          </a:p>
        </p:txBody>
      </p:sp>
      <p:sp>
        <p:nvSpPr>
          <p:cNvPr id="5" name="Symbol zastępczy stopki 4">
            <a:extLst>
              <a:ext uri="{FF2B5EF4-FFF2-40B4-BE49-F238E27FC236}">
                <a16:creationId xmlns:a16="http://schemas.microsoft.com/office/drawing/2014/main" id="{EDF99065-91EB-181B-AAF6-3E73B089AC34}"/>
              </a:ext>
            </a:extLst>
          </p:cNvPr>
          <p:cNvSpPr>
            <a:spLocks noGrp="1"/>
          </p:cNvSpPr>
          <p:nvPr>
            <p:ph type="ftr" sz="quarter" idx="11"/>
          </p:nvPr>
        </p:nvSpPr>
        <p:spPr/>
        <p:txBody>
          <a:bodyPr/>
          <a:lstStyle>
            <a:lvl1pPr>
              <a:defRPr/>
            </a:lvl1pPr>
          </a:lstStyle>
          <a:p>
            <a:pPr>
              <a:defRPr/>
            </a:pPr>
            <a:endParaRPr lang="pl-PL"/>
          </a:p>
        </p:txBody>
      </p:sp>
      <p:sp>
        <p:nvSpPr>
          <p:cNvPr id="6" name="Symbol zastępczy numeru slajdu 5">
            <a:extLst>
              <a:ext uri="{FF2B5EF4-FFF2-40B4-BE49-F238E27FC236}">
                <a16:creationId xmlns:a16="http://schemas.microsoft.com/office/drawing/2014/main" id="{130CE3E7-0D84-E13F-DB18-404C588E8F5F}"/>
              </a:ext>
            </a:extLst>
          </p:cNvPr>
          <p:cNvSpPr>
            <a:spLocks noGrp="1"/>
          </p:cNvSpPr>
          <p:nvPr>
            <p:ph type="sldNum" sz="quarter" idx="12"/>
          </p:nvPr>
        </p:nvSpPr>
        <p:spPr/>
        <p:txBody>
          <a:bodyPr/>
          <a:lstStyle>
            <a:lvl1pPr>
              <a:defRPr/>
            </a:lvl1pPr>
          </a:lstStyle>
          <a:p>
            <a:fld id="{F3B63EB2-7A10-4C8C-AD40-436DA59CF76C}" type="slidenum">
              <a:rPr lang="pl-PL" altLang="pl-PL"/>
              <a:pPr/>
              <a:t>‹#›</a:t>
            </a:fld>
            <a:endParaRPr lang="pl-PL" altLang="pl-PL"/>
          </a:p>
        </p:txBody>
      </p:sp>
    </p:spTree>
    <p:extLst>
      <p:ext uri="{BB962C8B-B14F-4D97-AF65-F5344CB8AC3E}">
        <p14:creationId xmlns:p14="http://schemas.microsoft.com/office/powerpoint/2010/main" val="2878382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a:extLst>
              <a:ext uri="{FF2B5EF4-FFF2-40B4-BE49-F238E27FC236}">
                <a16:creationId xmlns:a16="http://schemas.microsoft.com/office/drawing/2014/main" id="{EEEAC3B1-8533-62AC-438B-8F092BF73549}"/>
              </a:ext>
            </a:extLst>
          </p:cNvPr>
          <p:cNvSpPr>
            <a:spLocks noGrp="1"/>
          </p:cNvSpPr>
          <p:nvPr>
            <p:ph type="dt" sz="half" idx="10"/>
          </p:nvPr>
        </p:nvSpPr>
        <p:spPr/>
        <p:txBody>
          <a:bodyPr/>
          <a:lstStyle>
            <a:lvl1pPr>
              <a:defRPr/>
            </a:lvl1pPr>
          </a:lstStyle>
          <a:p>
            <a:pPr>
              <a:defRPr/>
            </a:pPr>
            <a:endParaRPr lang="pl-PL"/>
          </a:p>
        </p:txBody>
      </p:sp>
      <p:sp>
        <p:nvSpPr>
          <p:cNvPr id="5" name="Symbol zastępczy stopki 4">
            <a:extLst>
              <a:ext uri="{FF2B5EF4-FFF2-40B4-BE49-F238E27FC236}">
                <a16:creationId xmlns:a16="http://schemas.microsoft.com/office/drawing/2014/main" id="{02FCAC0B-1B5E-3776-233B-B95063D2FABC}"/>
              </a:ext>
            </a:extLst>
          </p:cNvPr>
          <p:cNvSpPr>
            <a:spLocks noGrp="1"/>
          </p:cNvSpPr>
          <p:nvPr>
            <p:ph type="ftr" sz="quarter" idx="11"/>
          </p:nvPr>
        </p:nvSpPr>
        <p:spPr/>
        <p:txBody>
          <a:bodyPr/>
          <a:lstStyle>
            <a:lvl1pPr>
              <a:defRPr/>
            </a:lvl1pPr>
          </a:lstStyle>
          <a:p>
            <a:pPr>
              <a:defRPr/>
            </a:pPr>
            <a:endParaRPr lang="pl-PL"/>
          </a:p>
        </p:txBody>
      </p:sp>
      <p:sp>
        <p:nvSpPr>
          <p:cNvPr id="6" name="Symbol zastępczy numeru slajdu 5">
            <a:extLst>
              <a:ext uri="{FF2B5EF4-FFF2-40B4-BE49-F238E27FC236}">
                <a16:creationId xmlns:a16="http://schemas.microsoft.com/office/drawing/2014/main" id="{60D34254-33AE-0A0F-4ABE-0E4D7392F8F1}"/>
              </a:ext>
            </a:extLst>
          </p:cNvPr>
          <p:cNvSpPr>
            <a:spLocks noGrp="1"/>
          </p:cNvSpPr>
          <p:nvPr>
            <p:ph type="sldNum" sz="quarter" idx="12"/>
          </p:nvPr>
        </p:nvSpPr>
        <p:spPr/>
        <p:txBody>
          <a:bodyPr/>
          <a:lstStyle>
            <a:lvl1pPr>
              <a:defRPr/>
            </a:lvl1pPr>
          </a:lstStyle>
          <a:p>
            <a:fld id="{D4E13AD7-A54E-4714-98C6-52EACD248565}" type="slidenum">
              <a:rPr lang="pl-PL" altLang="pl-PL"/>
              <a:pPr/>
              <a:t>‹#›</a:t>
            </a:fld>
            <a:endParaRPr lang="pl-PL" altLang="pl-PL"/>
          </a:p>
        </p:txBody>
      </p:sp>
    </p:spTree>
    <p:extLst>
      <p:ext uri="{BB962C8B-B14F-4D97-AF65-F5344CB8AC3E}">
        <p14:creationId xmlns:p14="http://schemas.microsoft.com/office/powerpoint/2010/main" val="11070635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3">
            <a:extLst>
              <a:ext uri="{FF2B5EF4-FFF2-40B4-BE49-F238E27FC236}">
                <a16:creationId xmlns:a16="http://schemas.microsoft.com/office/drawing/2014/main" id="{47FB1AB8-6BE8-6B4C-4C83-F1FE8B44724F}"/>
              </a:ext>
            </a:extLst>
          </p:cNvPr>
          <p:cNvSpPr>
            <a:spLocks noGrp="1"/>
          </p:cNvSpPr>
          <p:nvPr>
            <p:ph type="dt" sz="half" idx="10"/>
          </p:nvPr>
        </p:nvSpPr>
        <p:spPr/>
        <p:txBody>
          <a:bodyPr/>
          <a:lstStyle>
            <a:lvl1pPr>
              <a:defRPr/>
            </a:lvl1pPr>
          </a:lstStyle>
          <a:p>
            <a:pPr>
              <a:defRPr/>
            </a:pPr>
            <a:endParaRPr lang="pl-PL"/>
          </a:p>
        </p:txBody>
      </p:sp>
      <p:sp>
        <p:nvSpPr>
          <p:cNvPr id="6" name="Symbol zastępczy stopki 4">
            <a:extLst>
              <a:ext uri="{FF2B5EF4-FFF2-40B4-BE49-F238E27FC236}">
                <a16:creationId xmlns:a16="http://schemas.microsoft.com/office/drawing/2014/main" id="{6374A094-998C-44AB-FF69-5CD1D9FFCAB2}"/>
              </a:ext>
            </a:extLst>
          </p:cNvPr>
          <p:cNvSpPr>
            <a:spLocks noGrp="1"/>
          </p:cNvSpPr>
          <p:nvPr>
            <p:ph type="ftr" sz="quarter" idx="11"/>
          </p:nvPr>
        </p:nvSpPr>
        <p:spPr/>
        <p:txBody>
          <a:bodyPr/>
          <a:lstStyle>
            <a:lvl1pPr>
              <a:defRPr/>
            </a:lvl1pPr>
          </a:lstStyle>
          <a:p>
            <a:pPr>
              <a:defRPr/>
            </a:pPr>
            <a:endParaRPr lang="pl-PL"/>
          </a:p>
        </p:txBody>
      </p:sp>
      <p:sp>
        <p:nvSpPr>
          <p:cNvPr id="7" name="Symbol zastępczy numeru slajdu 5">
            <a:extLst>
              <a:ext uri="{FF2B5EF4-FFF2-40B4-BE49-F238E27FC236}">
                <a16:creationId xmlns:a16="http://schemas.microsoft.com/office/drawing/2014/main" id="{44C1EDE7-E0FE-538B-9E87-984043B56832}"/>
              </a:ext>
            </a:extLst>
          </p:cNvPr>
          <p:cNvSpPr>
            <a:spLocks noGrp="1"/>
          </p:cNvSpPr>
          <p:nvPr>
            <p:ph type="sldNum" sz="quarter" idx="12"/>
          </p:nvPr>
        </p:nvSpPr>
        <p:spPr/>
        <p:txBody>
          <a:bodyPr/>
          <a:lstStyle>
            <a:lvl1pPr>
              <a:defRPr/>
            </a:lvl1pPr>
          </a:lstStyle>
          <a:p>
            <a:fld id="{F272B465-C467-477B-B712-A38AD315637B}" type="slidenum">
              <a:rPr lang="pl-PL" altLang="pl-PL"/>
              <a:pPr/>
              <a:t>‹#›</a:t>
            </a:fld>
            <a:endParaRPr lang="pl-PL" altLang="pl-PL"/>
          </a:p>
        </p:txBody>
      </p:sp>
    </p:spTree>
    <p:extLst>
      <p:ext uri="{BB962C8B-B14F-4D97-AF65-F5344CB8AC3E}">
        <p14:creationId xmlns:p14="http://schemas.microsoft.com/office/powerpoint/2010/main" val="11253653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3">
            <a:extLst>
              <a:ext uri="{FF2B5EF4-FFF2-40B4-BE49-F238E27FC236}">
                <a16:creationId xmlns:a16="http://schemas.microsoft.com/office/drawing/2014/main" id="{E3FFC0CB-CBB4-9749-2CE9-C9F267E841BD}"/>
              </a:ext>
            </a:extLst>
          </p:cNvPr>
          <p:cNvSpPr>
            <a:spLocks noGrp="1"/>
          </p:cNvSpPr>
          <p:nvPr>
            <p:ph type="dt" sz="half" idx="10"/>
          </p:nvPr>
        </p:nvSpPr>
        <p:spPr/>
        <p:txBody>
          <a:bodyPr/>
          <a:lstStyle>
            <a:lvl1pPr>
              <a:defRPr/>
            </a:lvl1pPr>
          </a:lstStyle>
          <a:p>
            <a:pPr>
              <a:defRPr/>
            </a:pPr>
            <a:endParaRPr lang="pl-PL"/>
          </a:p>
        </p:txBody>
      </p:sp>
      <p:sp>
        <p:nvSpPr>
          <p:cNvPr id="8" name="Symbol zastępczy stopki 4">
            <a:extLst>
              <a:ext uri="{FF2B5EF4-FFF2-40B4-BE49-F238E27FC236}">
                <a16:creationId xmlns:a16="http://schemas.microsoft.com/office/drawing/2014/main" id="{A8931F1F-DE5E-2DC3-08F5-0109CADBFD09}"/>
              </a:ext>
            </a:extLst>
          </p:cNvPr>
          <p:cNvSpPr>
            <a:spLocks noGrp="1"/>
          </p:cNvSpPr>
          <p:nvPr>
            <p:ph type="ftr" sz="quarter" idx="11"/>
          </p:nvPr>
        </p:nvSpPr>
        <p:spPr/>
        <p:txBody>
          <a:bodyPr/>
          <a:lstStyle>
            <a:lvl1pPr>
              <a:defRPr/>
            </a:lvl1pPr>
          </a:lstStyle>
          <a:p>
            <a:pPr>
              <a:defRPr/>
            </a:pPr>
            <a:endParaRPr lang="pl-PL"/>
          </a:p>
        </p:txBody>
      </p:sp>
      <p:sp>
        <p:nvSpPr>
          <p:cNvPr id="9" name="Symbol zastępczy numeru slajdu 5">
            <a:extLst>
              <a:ext uri="{FF2B5EF4-FFF2-40B4-BE49-F238E27FC236}">
                <a16:creationId xmlns:a16="http://schemas.microsoft.com/office/drawing/2014/main" id="{F84074F2-F54C-57F3-3E48-CD33837DC869}"/>
              </a:ext>
            </a:extLst>
          </p:cNvPr>
          <p:cNvSpPr>
            <a:spLocks noGrp="1"/>
          </p:cNvSpPr>
          <p:nvPr>
            <p:ph type="sldNum" sz="quarter" idx="12"/>
          </p:nvPr>
        </p:nvSpPr>
        <p:spPr/>
        <p:txBody>
          <a:bodyPr/>
          <a:lstStyle>
            <a:lvl1pPr>
              <a:defRPr/>
            </a:lvl1pPr>
          </a:lstStyle>
          <a:p>
            <a:fld id="{09827812-7D70-4286-900E-C08E3157843C}" type="slidenum">
              <a:rPr lang="pl-PL" altLang="pl-PL"/>
              <a:pPr/>
              <a:t>‹#›</a:t>
            </a:fld>
            <a:endParaRPr lang="pl-PL" altLang="pl-PL"/>
          </a:p>
        </p:txBody>
      </p:sp>
    </p:spTree>
    <p:extLst>
      <p:ext uri="{BB962C8B-B14F-4D97-AF65-F5344CB8AC3E}">
        <p14:creationId xmlns:p14="http://schemas.microsoft.com/office/powerpoint/2010/main" val="17617797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3">
            <a:extLst>
              <a:ext uri="{FF2B5EF4-FFF2-40B4-BE49-F238E27FC236}">
                <a16:creationId xmlns:a16="http://schemas.microsoft.com/office/drawing/2014/main" id="{1D32A10A-FAC5-F791-4340-4B6132FE139A}"/>
              </a:ext>
            </a:extLst>
          </p:cNvPr>
          <p:cNvSpPr>
            <a:spLocks noGrp="1"/>
          </p:cNvSpPr>
          <p:nvPr>
            <p:ph type="dt" sz="half" idx="10"/>
          </p:nvPr>
        </p:nvSpPr>
        <p:spPr/>
        <p:txBody>
          <a:bodyPr/>
          <a:lstStyle>
            <a:lvl1pPr>
              <a:defRPr/>
            </a:lvl1pPr>
          </a:lstStyle>
          <a:p>
            <a:pPr>
              <a:defRPr/>
            </a:pPr>
            <a:endParaRPr lang="pl-PL"/>
          </a:p>
        </p:txBody>
      </p:sp>
      <p:sp>
        <p:nvSpPr>
          <p:cNvPr id="4" name="Symbol zastępczy stopki 4">
            <a:extLst>
              <a:ext uri="{FF2B5EF4-FFF2-40B4-BE49-F238E27FC236}">
                <a16:creationId xmlns:a16="http://schemas.microsoft.com/office/drawing/2014/main" id="{6367CAE3-2741-77D4-4A88-1CD13B39A773}"/>
              </a:ext>
            </a:extLst>
          </p:cNvPr>
          <p:cNvSpPr>
            <a:spLocks noGrp="1"/>
          </p:cNvSpPr>
          <p:nvPr>
            <p:ph type="ftr" sz="quarter" idx="11"/>
          </p:nvPr>
        </p:nvSpPr>
        <p:spPr/>
        <p:txBody>
          <a:bodyPr/>
          <a:lstStyle>
            <a:lvl1pPr>
              <a:defRPr/>
            </a:lvl1pPr>
          </a:lstStyle>
          <a:p>
            <a:pPr>
              <a:defRPr/>
            </a:pPr>
            <a:endParaRPr lang="pl-PL"/>
          </a:p>
        </p:txBody>
      </p:sp>
      <p:sp>
        <p:nvSpPr>
          <p:cNvPr id="5" name="Symbol zastępczy numeru slajdu 5">
            <a:extLst>
              <a:ext uri="{FF2B5EF4-FFF2-40B4-BE49-F238E27FC236}">
                <a16:creationId xmlns:a16="http://schemas.microsoft.com/office/drawing/2014/main" id="{5A882016-D33E-2101-9910-463068A94063}"/>
              </a:ext>
            </a:extLst>
          </p:cNvPr>
          <p:cNvSpPr>
            <a:spLocks noGrp="1"/>
          </p:cNvSpPr>
          <p:nvPr>
            <p:ph type="sldNum" sz="quarter" idx="12"/>
          </p:nvPr>
        </p:nvSpPr>
        <p:spPr/>
        <p:txBody>
          <a:bodyPr/>
          <a:lstStyle>
            <a:lvl1pPr>
              <a:defRPr/>
            </a:lvl1pPr>
          </a:lstStyle>
          <a:p>
            <a:fld id="{C86C83B6-3DF2-4361-9415-F81DB96ADDAC}" type="slidenum">
              <a:rPr lang="pl-PL" altLang="pl-PL"/>
              <a:pPr/>
              <a:t>‹#›</a:t>
            </a:fld>
            <a:endParaRPr lang="pl-PL" altLang="pl-PL"/>
          </a:p>
        </p:txBody>
      </p:sp>
    </p:spTree>
    <p:extLst>
      <p:ext uri="{BB962C8B-B14F-4D97-AF65-F5344CB8AC3E}">
        <p14:creationId xmlns:p14="http://schemas.microsoft.com/office/powerpoint/2010/main" val="2968250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3">
            <a:extLst>
              <a:ext uri="{FF2B5EF4-FFF2-40B4-BE49-F238E27FC236}">
                <a16:creationId xmlns:a16="http://schemas.microsoft.com/office/drawing/2014/main" id="{8B3C4FA3-80BF-099D-9E32-22A5F6D7CF8B}"/>
              </a:ext>
            </a:extLst>
          </p:cNvPr>
          <p:cNvSpPr>
            <a:spLocks noGrp="1"/>
          </p:cNvSpPr>
          <p:nvPr>
            <p:ph type="dt" sz="half" idx="10"/>
          </p:nvPr>
        </p:nvSpPr>
        <p:spPr/>
        <p:txBody>
          <a:bodyPr/>
          <a:lstStyle>
            <a:lvl1pPr>
              <a:defRPr/>
            </a:lvl1pPr>
          </a:lstStyle>
          <a:p>
            <a:pPr>
              <a:defRPr/>
            </a:pPr>
            <a:endParaRPr lang="pl-PL"/>
          </a:p>
        </p:txBody>
      </p:sp>
      <p:sp>
        <p:nvSpPr>
          <p:cNvPr id="3" name="Symbol zastępczy stopki 4">
            <a:extLst>
              <a:ext uri="{FF2B5EF4-FFF2-40B4-BE49-F238E27FC236}">
                <a16:creationId xmlns:a16="http://schemas.microsoft.com/office/drawing/2014/main" id="{FF6AC5D2-37B2-319B-9728-E9A0308BD3B6}"/>
              </a:ext>
            </a:extLst>
          </p:cNvPr>
          <p:cNvSpPr>
            <a:spLocks noGrp="1"/>
          </p:cNvSpPr>
          <p:nvPr>
            <p:ph type="ftr" sz="quarter" idx="11"/>
          </p:nvPr>
        </p:nvSpPr>
        <p:spPr/>
        <p:txBody>
          <a:bodyPr/>
          <a:lstStyle>
            <a:lvl1pPr>
              <a:defRPr/>
            </a:lvl1pPr>
          </a:lstStyle>
          <a:p>
            <a:pPr>
              <a:defRPr/>
            </a:pPr>
            <a:endParaRPr lang="pl-PL"/>
          </a:p>
        </p:txBody>
      </p:sp>
      <p:sp>
        <p:nvSpPr>
          <p:cNvPr id="4" name="Symbol zastępczy numeru slajdu 5">
            <a:extLst>
              <a:ext uri="{FF2B5EF4-FFF2-40B4-BE49-F238E27FC236}">
                <a16:creationId xmlns:a16="http://schemas.microsoft.com/office/drawing/2014/main" id="{EF56BFEB-3D73-20A8-39C2-0186B50FF4FA}"/>
              </a:ext>
            </a:extLst>
          </p:cNvPr>
          <p:cNvSpPr>
            <a:spLocks noGrp="1"/>
          </p:cNvSpPr>
          <p:nvPr>
            <p:ph type="sldNum" sz="quarter" idx="12"/>
          </p:nvPr>
        </p:nvSpPr>
        <p:spPr/>
        <p:txBody>
          <a:bodyPr/>
          <a:lstStyle>
            <a:lvl1pPr>
              <a:defRPr/>
            </a:lvl1pPr>
          </a:lstStyle>
          <a:p>
            <a:fld id="{3B16156C-9A76-45D6-8BFC-2471ED362183}" type="slidenum">
              <a:rPr lang="pl-PL" altLang="pl-PL"/>
              <a:pPr/>
              <a:t>‹#›</a:t>
            </a:fld>
            <a:endParaRPr lang="pl-PL" altLang="pl-PL"/>
          </a:p>
        </p:txBody>
      </p:sp>
    </p:spTree>
    <p:extLst>
      <p:ext uri="{BB962C8B-B14F-4D97-AF65-F5344CB8AC3E}">
        <p14:creationId xmlns:p14="http://schemas.microsoft.com/office/powerpoint/2010/main" val="9508775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3">
            <a:extLst>
              <a:ext uri="{FF2B5EF4-FFF2-40B4-BE49-F238E27FC236}">
                <a16:creationId xmlns:a16="http://schemas.microsoft.com/office/drawing/2014/main" id="{01288834-CC4D-750A-87B1-29D3A82F037D}"/>
              </a:ext>
            </a:extLst>
          </p:cNvPr>
          <p:cNvSpPr>
            <a:spLocks noGrp="1"/>
          </p:cNvSpPr>
          <p:nvPr>
            <p:ph type="dt" sz="half" idx="10"/>
          </p:nvPr>
        </p:nvSpPr>
        <p:spPr/>
        <p:txBody>
          <a:bodyPr/>
          <a:lstStyle>
            <a:lvl1pPr>
              <a:defRPr/>
            </a:lvl1pPr>
          </a:lstStyle>
          <a:p>
            <a:pPr>
              <a:defRPr/>
            </a:pPr>
            <a:endParaRPr lang="pl-PL"/>
          </a:p>
        </p:txBody>
      </p:sp>
      <p:sp>
        <p:nvSpPr>
          <p:cNvPr id="6" name="Symbol zastępczy stopki 4">
            <a:extLst>
              <a:ext uri="{FF2B5EF4-FFF2-40B4-BE49-F238E27FC236}">
                <a16:creationId xmlns:a16="http://schemas.microsoft.com/office/drawing/2014/main" id="{5195327E-FBC4-31A1-0A4C-0A4136A0B30A}"/>
              </a:ext>
            </a:extLst>
          </p:cNvPr>
          <p:cNvSpPr>
            <a:spLocks noGrp="1"/>
          </p:cNvSpPr>
          <p:nvPr>
            <p:ph type="ftr" sz="quarter" idx="11"/>
          </p:nvPr>
        </p:nvSpPr>
        <p:spPr/>
        <p:txBody>
          <a:bodyPr/>
          <a:lstStyle>
            <a:lvl1pPr>
              <a:defRPr/>
            </a:lvl1pPr>
          </a:lstStyle>
          <a:p>
            <a:pPr>
              <a:defRPr/>
            </a:pPr>
            <a:endParaRPr lang="pl-PL"/>
          </a:p>
        </p:txBody>
      </p:sp>
      <p:sp>
        <p:nvSpPr>
          <p:cNvPr id="7" name="Symbol zastępczy numeru slajdu 5">
            <a:extLst>
              <a:ext uri="{FF2B5EF4-FFF2-40B4-BE49-F238E27FC236}">
                <a16:creationId xmlns:a16="http://schemas.microsoft.com/office/drawing/2014/main" id="{5FD22174-D23E-5AD2-9294-4DFE657D45C3}"/>
              </a:ext>
            </a:extLst>
          </p:cNvPr>
          <p:cNvSpPr>
            <a:spLocks noGrp="1"/>
          </p:cNvSpPr>
          <p:nvPr>
            <p:ph type="sldNum" sz="quarter" idx="12"/>
          </p:nvPr>
        </p:nvSpPr>
        <p:spPr/>
        <p:txBody>
          <a:bodyPr/>
          <a:lstStyle>
            <a:lvl1pPr>
              <a:defRPr/>
            </a:lvl1pPr>
          </a:lstStyle>
          <a:p>
            <a:fld id="{E918A3F1-BE5B-4DB2-8423-C64FDD300B97}" type="slidenum">
              <a:rPr lang="pl-PL" altLang="pl-PL"/>
              <a:pPr/>
              <a:t>‹#›</a:t>
            </a:fld>
            <a:endParaRPr lang="pl-PL" altLang="pl-PL"/>
          </a:p>
        </p:txBody>
      </p:sp>
    </p:spTree>
    <p:extLst>
      <p:ext uri="{BB962C8B-B14F-4D97-AF65-F5344CB8AC3E}">
        <p14:creationId xmlns:p14="http://schemas.microsoft.com/office/powerpoint/2010/main" val="6177254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281AF0D6-6660-4608-A3AB-CA2BEDBB4DF8}" type="datetime1">
              <a:rPr lang="pl-PL" smtClean="0"/>
              <a:t>2022-10-19</a:t>
            </a:fld>
            <a:endParaRPr lang="pl-PL" dirty="0"/>
          </a:p>
        </p:txBody>
      </p:sp>
      <p:sp>
        <p:nvSpPr>
          <p:cNvPr id="5" name="Symbol zastępczy stopki 4"/>
          <p:cNvSpPr>
            <a:spLocks noGrp="1"/>
          </p:cNvSpPr>
          <p:nvPr>
            <p:ph type="ftr" sz="quarter" idx="11"/>
          </p:nvPr>
        </p:nvSpPr>
        <p:spPr/>
        <p:txBody>
          <a:bodyPr/>
          <a:lstStyle/>
          <a:p>
            <a:r>
              <a:rPr lang="pl-PL"/>
              <a:t>Ocena scoringowa  podmiotu leczniczego Krzysztof Fatalski</a:t>
            </a:r>
            <a:endParaRPr lang="pl-PL" dirty="0"/>
          </a:p>
        </p:txBody>
      </p:sp>
      <p:sp>
        <p:nvSpPr>
          <p:cNvPr id="6" name="Symbol zastępczy numeru slajdu 5"/>
          <p:cNvSpPr>
            <a:spLocks noGrp="1"/>
          </p:cNvSpPr>
          <p:nvPr>
            <p:ph type="sldNum" sz="quarter" idx="12"/>
          </p:nvPr>
        </p:nvSpPr>
        <p:spPr/>
        <p:txBody>
          <a:bodyPr/>
          <a:lstStyle/>
          <a:p>
            <a:fld id="{8695DCDD-8E05-4B57-9756-F76B44F8D6CA}" type="slidenum">
              <a:rPr lang="pl-PL" smtClean="0"/>
              <a:t>‹#›</a:t>
            </a:fld>
            <a:endParaRPr lang="pl-PL" dirty="0"/>
          </a:p>
        </p:txBody>
      </p:sp>
    </p:spTree>
    <p:extLst>
      <p:ext uri="{BB962C8B-B14F-4D97-AF65-F5344CB8AC3E}">
        <p14:creationId xmlns:p14="http://schemas.microsoft.com/office/powerpoint/2010/main" val="67080816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3">
            <a:extLst>
              <a:ext uri="{FF2B5EF4-FFF2-40B4-BE49-F238E27FC236}">
                <a16:creationId xmlns:a16="http://schemas.microsoft.com/office/drawing/2014/main" id="{B6050D3C-1D28-A1E0-18E8-F5D9E747D3D6}"/>
              </a:ext>
            </a:extLst>
          </p:cNvPr>
          <p:cNvSpPr>
            <a:spLocks noGrp="1"/>
          </p:cNvSpPr>
          <p:nvPr>
            <p:ph type="dt" sz="half" idx="10"/>
          </p:nvPr>
        </p:nvSpPr>
        <p:spPr/>
        <p:txBody>
          <a:bodyPr/>
          <a:lstStyle>
            <a:lvl1pPr>
              <a:defRPr/>
            </a:lvl1pPr>
          </a:lstStyle>
          <a:p>
            <a:pPr>
              <a:defRPr/>
            </a:pPr>
            <a:endParaRPr lang="pl-PL"/>
          </a:p>
        </p:txBody>
      </p:sp>
      <p:sp>
        <p:nvSpPr>
          <p:cNvPr id="6" name="Symbol zastępczy stopki 4">
            <a:extLst>
              <a:ext uri="{FF2B5EF4-FFF2-40B4-BE49-F238E27FC236}">
                <a16:creationId xmlns:a16="http://schemas.microsoft.com/office/drawing/2014/main" id="{147C0D4F-9FB3-4D8A-3FC7-2B13FF9E7AAA}"/>
              </a:ext>
            </a:extLst>
          </p:cNvPr>
          <p:cNvSpPr>
            <a:spLocks noGrp="1"/>
          </p:cNvSpPr>
          <p:nvPr>
            <p:ph type="ftr" sz="quarter" idx="11"/>
          </p:nvPr>
        </p:nvSpPr>
        <p:spPr/>
        <p:txBody>
          <a:bodyPr/>
          <a:lstStyle>
            <a:lvl1pPr>
              <a:defRPr/>
            </a:lvl1pPr>
          </a:lstStyle>
          <a:p>
            <a:pPr>
              <a:defRPr/>
            </a:pPr>
            <a:endParaRPr lang="pl-PL"/>
          </a:p>
        </p:txBody>
      </p:sp>
      <p:sp>
        <p:nvSpPr>
          <p:cNvPr id="7" name="Symbol zastępczy numeru slajdu 5">
            <a:extLst>
              <a:ext uri="{FF2B5EF4-FFF2-40B4-BE49-F238E27FC236}">
                <a16:creationId xmlns:a16="http://schemas.microsoft.com/office/drawing/2014/main" id="{149D66F9-0899-B148-D1C2-D5331FBC4476}"/>
              </a:ext>
            </a:extLst>
          </p:cNvPr>
          <p:cNvSpPr>
            <a:spLocks noGrp="1"/>
          </p:cNvSpPr>
          <p:nvPr>
            <p:ph type="sldNum" sz="quarter" idx="12"/>
          </p:nvPr>
        </p:nvSpPr>
        <p:spPr/>
        <p:txBody>
          <a:bodyPr/>
          <a:lstStyle>
            <a:lvl1pPr>
              <a:defRPr/>
            </a:lvl1pPr>
          </a:lstStyle>
          <a:p>
            <a:fld id="{6FA4D4E0-C82A-44E2-8868-5607A9CB963C}" type="slidenum">
              <a:rPr lang="pl-PL" altLang="pl-PL"/>
              <a:pPr/>
              <a:t>‹#›</a:t>
            </a:fld>
            <a:endParaRPr lang="pl-PL" altLang="pl-PL"/>
          </a:p>
        </p:txBody>
      </p:sp>
    </p:spTree>
    <p:extLst>
      <p:ext uri="{BB962C8B-B14F-4D97-AF65-F5344CB8AC3E}">
        <p14:creationId xmlns:p14="http://schemas.microsoft.com/office/powerpoint/2010/main" val="30700147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746E105D-E472-1350-A0EC-FB7C31AB1C96}"/>
              </a:ext>
            </a:extLst>
          </p:cNvPr>
          <p:cNvSpPr>
            <a:spLocks noGrp="1"/>
          </p:cNvSpPr>
          <p:nvPr>
            <p:ph type="dt" sz="half" idx="10"/>
          </p:nvPr>
        </p:nvSpPr>
        <p:spPr/>
        <p:txBody>
          <a:bodyPr/>
          <a:lstStyle>
            <a:lvl1pPr>
              <a:defRPr/>
            </a:lvl1pPr>
          </a:lstStyle>
          <a:p>
            <a:pPr>
              <a:defRPr/>
            </a:pPr>
            <a:endParaRPr lang="pl-PL"/>
          </a:p>
        </p:txBody>
      </p:sp>
      <p:sp>
        <p:nvSpPr>
          <p:cNvPr id="5" name="Symbol zastępczy stopki 4">
            <a:extLst>
              <a:ext uri="{FF2B5EF4-FFF2-40B4-BE49-F238E27FC236}">
                <a16:creationId xmlns:a16="http://schemas.microsoft.com/office/drawing/2014/main" id="{6A4188AF-D4A6-2DE6-7394-3DC730BB9CC8}"/>
              </a:ext>
            </a:extLst>
          </p:cNvPr>
          <p:cNvSpPr>
            <a:spLocks noGrp="1"/>
          </p:cNvSpPr>
          <p:nvPr>
            <p:ph type="ftr" sz="quarter" idx="11"/>
          </p:nvPr>
        </p:nvSpPr>
        <p:spPr/>
        <p:txBody>
          <a:bodyPr/>
          <a:lstStyle>
            <a:lvl1pPr>
              <a:defRPr/>
            </a:lvl1pPr>
          </a:lstStyle>
          <a:p>
            <a:pPr>
              <a:defRPr/>
            </a:pPr>
            <a:endParaRPr lang="pl-PL"/>
          </a:p>
        </p:txBody>
      </p:sp>
      <p:sp>
        <p:nvSpPr>
          <p:cNvPr id="6" name="Symbol zastępczy numeru slajdu 5">
            <a:extLst>
              <a:ext uri="{FF2B5EF4-FFF2-40B4-BE49-F238E27FC236}">
                <a16:creationId xmlns:a16="http://schemas.microsoft.com/office/drawing/2014/main" id="{E2AB6F75-B6CC-58C9-81DF-70CD6344CC4A}"/>
              </a:ext>
            </a:extLst>
          </p:cNvPr>
          <p:cNvSpPr>
            <a:spLocks noGrp="1"/>
          </p:cNvSpPr>
          <p:nvPr>
            <p:ph type="sldNum" sz="quarter" idx="12"/>
          </p:nvPr>
        </p:nvSpPr>
        <p:spPr/>
        <p:txBody>
          <a:bodyPr/>
          <a:lstStyle>
            <a:lvl1pPr>
              <a:defRPr/>
            </a:lvl1pPr>
          </a:lstStyle>
          <a:p>
            <a:fld id="{B46A8FED-6B67-4D8C-940A-D6B37A26175B}" type="slidenum">
              <a:rPr lang="pl-PL" altLang="pl-PL"/>
              <a:pPr/>
              <a:t>‹#›</a:t>
            </a:fld>
            <a:endParaRPr lang="pl-PL" altLang="pl-PL"/>
          </a:p>
        </p:txBody>
      </p:sp>
    </p:spTree>
    <p:extLst>
      <p:ext uri="{BB962C8B-B14F-4D97-AF65-F5344CB8AC3E}">
        <p14:creationId xmlns:p14="http://schemas.microsoft.com/office/powerpoint/2010/main" val="332489855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8DC73952-923A-E410-D551-50C67468C489}"/>
              </a:ext>
            </a:extLst>
          </p:cNvPr>
          <p:cNvSpPr>
            <a:spLocks noGrp="1"/>
          </p:cNvSpPr>
          <p:nvPr>
            <p:ph type="dt" sz="half" idx="10"/>
          </p:nvPr>
        </p:nvSpPr>
        <p:spPr/>
        <p:txBody>
          <a:bodyPr/>
          <a:lstStyle>
            <a:lvl1pPr>
              <a:defRPr/>
            </a:lvl1pPr>
          </a:lstStyle>
          <a:p>
            <a:pPr>
              <a:defRPr/>
            </a:pPr>
            <a:endParaRPr lang="pl-PL"/>
          </a:p>
        </p:txBody>
      </p:sp>
      <p:sp>
        <p:nvSpPr>
          <p:cNvPr id="5" name="Symbol zastępczy stopki 4">
            <a:extLst>
              <a:ext uri="{FF2B5EF4-FFF2-40B4-BE49-F238E27FC236}">
                <a16:creationId xmlns:a16="http://schemas.microsoft.com/office/drawing/2014/main" id="{12D4B5D9-83C4-CDA4-355B-C49F845E81F3}"/>
              </a:ext>
            </a:extLst>
          </p:cNvPr>
          <p:cNvSpPr>
            <a:spLocks noGrp="1"/>
          </p:cNvSpPr>
          <p:nvPr>
            <p:ph type="ftr" sz="quarter" idx="11"/>
          </p:nvPr>
        </p:nvSpPr>
        <p:spPr/>
        <p:txBody>
          <a:bodyPr/>
          <a:lstStyle>
            <a:lvl1pPr>
              <a:defRPr/>
            </a:lvl1pPr>
          </a:lstStyle>
          <a:p>
            <a:pPr>
              <a:defRPr/>
            </a:pPr>
            <a:endParaRPr lang="pl-PL"/>
          </a:p>
        </p:txBody>
      </p:sp>
      <p:sp>
        <p:nvSpPr>
          <p:cNvPr id="6" name="Symbol zastępczy numeru slajdu 5">
            <a:extLst>
              <a:ext uri="{FF2B5EF4-FFF2-40B4-BE49-F238E27FC236}">
                <a16:creationId xmlns:a16="http://schemas.microsoft.com/office/drawing/2014/main" id="{4EED3232-C2CA-8B13-828C-325D32518B9E}"/>
              </a:ext>
            </a:extLst>
          </p:cNvPr>
          <p:cNvSpPr>
            <a:spLocks noGrp="1"/>
          </p:cNvSpPr>
          <p:nvPr>
            <p:ph type="sldNum" sz="quarter" idx="12"/>
          </p:nvPr>
        </p:nvSpPr>
        <p:spPr/>
        <p:txBody>
          <a:bodyPr/>
          <a:lstStyle>
            <a:lvl1pPr>
              <a:defRPr/>
            </a:lvl1pPr>
          </a:lstStyle>
          <a:p>
            <a:fld id="{FB2327B7-0451-471A-9CBF-6097588A0714}" type="slidenum">
              <a:rPr lang="pl-PL" altLang="pl-PL"/>
              <a:pPr/>
              <a:t>‹#›</a:t>
            </a:fld>
            <a:endParaRPr lang="pl-PL" altLang="pl-PL"/>
          </a:p>
        </p:txBody>
      </p:sp>
    </p:spTree>
    <p:extLst>
      <p:ext uri="{BB962C8B-B14F-4D97-AF65-F5344CB8AC3E}">
        <p14:creationId xmlns:p14="http://schemas.microsoft.com/office/powerpoint/2010/main" val="4270854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495D80D1-2A7A-4191-9937-AD1F150BF308}" type="datetime1">
              <a:rPr lang="pl-PL" smtClean="0"/>
              <a:t>2022-10-19</a:t>
            </a:fld>
            <a:endParaRPr lang="pl-PL" dirty="0"/>
          </a:p>
        </p:txBody>
      </p:sp>
      <p:sp>
        <p:nvSpPr>
          <p:cNvPr id="5" name="Symbol zastępczy stopki 4"/>
          <p:cNvSpPr>
            <a:spLocks noGrp="1"/>
          </p:cNvSpPr>
          <p:nvPr>
            <p:ph type="ftr" sz="quarter" idx="11"/>
          </p:nvPr>
        </p:nvSpPr>
        <p:spPr/>
        <p:txBody>
          <a:bodyPr/>
          <a:lstStyle/>
          <a:p>
            <a:r>
              <a:rPr lang="pl-PL"/>
              <a:t>Ocena scoringowa  podmiotu leczniczego Krzysztof Fatalski</a:t>
            </a:r>
            <a:endParaRPr lang="pl-PL" dirty="0"/>
          </a:p>
        </p:txBody>
      </p:sp>
      <p:sp>
        <p:nvSpPr>
          <p:cNvPr id="6" name="Symbol zastępczy numeru slajdu 5"/>
          <p:cNvSpPr>
            <a:spLocks noGrp="1"/>
          </p:cNvSpPr>
          <p:nvPr>
            <p:ph type="sldNum" sz="quarter" idx="12"/>
          </p:nvPr>
        </p:nvSpPr>
        <p:spPr/>
        <p:txBody>
          <a:bodyPr/>
          <a:lstStyle/>
          <a:p>
            <a:fld id="{8695DCDD-8E05-4B57-9756-F76B44F8D6CA}" type="slidenum">
              <a:rPr lang="pl-PL" smtClean="0"/>
              <a:t>‹#›</a:t>
            </a:fld>
            <a:endParaRPr lang="pl-PL" dirty="0"/>
          </a:p>
        </p:txBody>
      </p:sp>
    </p:spTree>
    <p:extLst>
      <p:ext uri="{BB962C8B-B14F-4D97-AF65-F5344CB8AC3E}">
        <p14:creationId xmlns:p14="http://schemas.microsoft.com/office/powerpoint/2010/main" val="3877738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539A18BC-2510-41E9-9AF9-3815E0EF035E}" type="datetime1">
              <a:rPr lang="pl-PL" smtClean="0"/>
              <a:t>2022-10-19</a:t>
            </a:fld>
            <a:endParaRPr lang="pl-PL" dirty="0"/>
          </a:p>
        </p:txBody>
      </p:sp>
      <p:sp>
        <p:nvSpPr>
          <p:cNvPr id="6" name="Symbol zastępczy stopki 5"/>
          <p:cNvSpPr>
            <a:spLocks noGrp="1"/>
          </p:cNvSpPr>
          <p:nvPr>
            <p:ph type="ftr" sz="quarter" idx="11"/>
          </p:nvPr>
        </p:nvSpPr>
        <p:spPr/>
        <p:txBody>
          <a:bodyPr/>
          <a:lstStyle/>
          <a:p>
            <a:r>
              <a:rPr lang="pl-PL"/>
              <a:t>Ocena scoringowa  podmiotu leczniczego Krzysztof Fatalski</a:t>
            </a:r>
            <a:endParaRPr lang="pl-PL" dirty="0"/>
          </a:p>
        </p:txBody>
      </p:sp>
      <p:sp>
        <p:nvSpPr>
          <p:cNvPr id="7" name="Symbol zastępczy numeru slajdu 6"/>
          <p:cNvSpPr>
            <a:spLocks noGrp="1"/>
          </p:cNvSpPr>
          <p:nvPr>
            <p:ph type="sldNum" sz="quarter" idx="12"/>
          </p:nvPr>
        </p:nvSpPr>
        <p:spPr/>
        <p:txBody>
          <a:bodyPr/>
          <a:lstStyle/>
          <a:p>
            <a:fld id="{8695DCDD-8E05-4B57-9756-F76B44F8D6CA}" type="slidenum">
              <a:rPr lang="pl-PL" smtClean="0"/>
              <a:t>‹#›</a:t>
            </a:fld>
            <a:endParaRPr lang="pl-PL" dirty="0"/>
          </a:p>
        </p:txBody>
      </p:sp>
    </p:spTree>
    <p:extLst>
      <p:ext uri="{BB962C8B-B14F-4D97-AF65-F5344CB8AC3E}">
        <p14:creationId xmlns:p14="http://schemas.microsoft.com/office/powerpoint/2010/main" val="3791402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B1876940-0C1B-4D7C-AD8B-367B8D385609}" type="datetime1">
              <a:rPr lang="pl-PL" smtClean="0"/>
              <a:t>2022-10-19</a:t>
            </a:fld>
            <a:endParaRPr lang="pl-PL" dirty="0"/>
          </a:p>
        </p:txBody>
      </p:sp>
      <p:sp>
        <p:nvSpPr>
          <p:cNvPr id="8" name="Symbol zastępczy stopki 7"/>
          <p:cNvSpPr>
            <a:spLocks noGrp="1"/>
          </p:cNvSpPr>
          <p:nvPr>
            <p:ph type="ftr" sz="quarter" idx="11"/>
          </p:nvPr>
        </p:nvSpPr>
        <p:spPr/>
        <p:txBody>
          <a:bodyPr/>
          <a:lstStyle/>
          <a:p>
            <a:r>
              <a:rPr lang="pl-PL"/>
              <a:t>Ocena scoringowa  podmiotu leczniczego Krzysztof Fatalski</a:t>
            </a:r>
            <a:endParaRPr lang="pl-PL" dirty="0"/>
          </a:p>
        </p:txBody>
      </p:sp>
      <p:sp>
        <p:nvSpPr>
          <p:cNvPr id="9" name="Symbol zastępczy numeru slajdu 8"/>
          <p:cNvSpPr>
            <a:spLocks noGrp="1"/>
          </p:cNvSpPr>
          <p:nvPr>
            <p:ph type="sldNum" sz="quarter" idx="12"/>
          </p:nvPr>
        </p:nvSpPr>
        <p:spPr/>
        <p:txBody>
          <a:bodyPr/>
          <a:lstStyle/>
          <a:p>
            <a:fld id="{8695DCDD-8E05-4B57-9756-F76B44F8D6CA}" type="slidenum">
              <a:rPr lang="pl-PL" smtClean="0"/>
              <a:t>‹#›</a:t>
            </a:fld>
            <a:endParaRPr lang="pl-PL" dirty="0"/>
          </a:p>
        </p:txBody>
      </p:sp>
    </p:spTree>
    <p:extLst>
      <p:ext uri="{BB962C8B-B14F-4D97-AF65-F5344CB8AC3E}">
        <p14:creationId xmlns:p14="http://schemas.microsoft.com/office/powerpoint/2010/main" val="3902825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B84DFBAE-8388-44F2-8E7C-A838A6A5C7D6}" type="datetime1">
              <a:rPr lang="pl-PL" smtClean="0"/>
              <a:t>2022-10-19</a:t>
            </a:fld>
            <a:endParaRPr lang="pl-PL" dirty="0"/>
          </a:p>
        </p:txBody>
      </p:sp>
      <p:sp>
        <p:nvSpPr>
          <p:cNvPr id="4" name="Symbol zastępczy stopki 3"/>
          <p:cNvSpPr>
            <a:spLocks noGrp="1"/>
          </p:cNvSpPr>
          <p:nvPr>
            <p:ph type="ftr" sz="quarter" idx="11"/>
          </p:nvPr>
        </p:nvSpPr>
        <p:spPr/>
        <p:txBody>
          <a:bodyPr/>
          <a:lstStyle/>
          <a:p>
            <a:r>
              <a:rPr lang="pl-PL"/>
              <a:t>Ocena scoringowa  podmiotu leczniczego Krzysztof Fatalski</a:t>
            </a:r>
            <a:endParaRPr lang="pl-PL" dirty="0"/>
          </a:p>
        </p:txBody>
      </p:sp>
      <p:sp>
        <p:nvSpPr>
          <p:cNvPr id="5" name="Symbol zastępczy numeru slajdu 4"/>
          <p:cNvSpPr>
            <a:spLocks noGrp="1"/>
          </p:cNvSpPr>
          <p:nvPr>
            <p:ph type="sldNum" sz="quarter" idx="12"/>
          </p:nvPr>
        </p:nvSpPr>
        <p:spPr/>
        <p:txBody>
          <a:bodyPr/>
          <a:lstStyle/>
          <a:p>
            <a:fld id="{8695DCDD-8E05-4B57-9756-F76B44F8D6CA}" type="slidenum">
              <a:rPr lang="pl-PL" smtClean="0"/>
              <a:t>‹#›</a:t>
            </a:fld>
            <a:endParaRPr lang="pl-PL" dirty="0"/>
          </a:p>
        </p:txBody>
      </p:sp>
    </p:spTree>
    <p:extLst>
      <p:ext uri="{BB962C8B-B14F-4D97-AF65-F5344CB8AC3E}">
        <p14:creationId xmlns:p14="http://schemas.microsoft.com/office/powerpoint/2010/main" val="1419557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2CB0BC31-6F51-4319-8FB2-EABD3100D440}" type="datetime1">
              <a:rPr lang="pl-PL" smtClean="0"/>
              <a:t>2022-10-19</a:t>
            </a:fld>
            <a:endParaRPr lang="pl-PL" dirty="0"/>
          </a:p>
        </p:txBody>
      </p:sp>
      <p:sp>
        <p:nvSpPr>
          <p:cNvPr id="3" name="Symbol zastępczy stopki 2"/>
          <p:cNvSpPr>
            <a:spLocks noGrp="1"/>
          </p:cNvSpPr>
          <p:nvPr>
            <p:ph type="ftr" sz="quarter" idx="11"/>
          </p:nvPr>
        </p:nvSpPr>
        <p:spPr/>
        <p:txBody>
          <a:bodyPr/>
          <a:lstStyle/>
          <a:p>
            <a:r>
              <a:rPr lang="pl-PL"/>
              <a:t>Ocena scoringowa  podmiotu leczniczego Krzysztof Fatalski</a:t>
            </a:r>
            <a:endParaRPr lang="pl-PL" dirty="0"/>
          </a:p>
        </p:txBody>
      </p:sp>
      <p:sp>
        <p:nvSpPr>
          <p:cNvPr id="4" name="Symbol zastępczy numeru slajdu 3"/>
          <p:cNvSpPr>
            <a:spLocks noGrp="1"/>
          </p:cNvSpPr>
          <p:nvPr>
            <p:ph type="sldNum" sz="quarter" idx="12"/>
          </p:nvPr>
        </p:nvSpPr>
        <p:spPr/>
        <p:txBody>
          <a:bodyPr/>
          <a:lstStyle/>
          <a:p>
            <a:fld id="{8695DCDD-8E05-4B57-9756-F76B44F8D6CA}" type="slidenum">
              <a:rPr lang="pl-PL" smtClean="0"/>
              <a:t>‹#›</a:t>
            </a:fld>
            <a:endParaRPr lang="pl-PL" dirty="0"/>
          </a:p>
        </p:txBody>
      </p:sp>
    </p:spTree>
    <p:extLst>
      <p:ext uri="{BB962C8B-B14F-4D97-AF65-F5344CB8AC3E}">
        <p14:creationId xmlns:p14="http://schemas.microsoft.com/office/powerpoint/2010/main" val="36965944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79EEEF0C-30A7-407F-A197-B10370EA7C86}" type="datetime1">
              <a:rPr lang="pl-PL" smtClean="0"/>
              <a:t>2022-10-19</a:t>
            </a:fld>
            <a:endParaRPr lang="pl-PL" dirty="0"/>
          </a:p>
        </p:txBody>
      </p:sp>
      <p:sp>
        <p:nvSpPr>
          <p:cNvPr id="6" name="Symbol zastępczy stopki 5"/>
          <p:cNvSpPr>
            <a:spLocks noGrp="1"/>
          </p:cNvSpPr>
          <p:nvPr>
            <p:ph type="ftr" sz="quarter" idx="11"/>
          </p:nvPr>
        </p:nvSpPr>
        <p:spPr/>
        <p:txBody>
          <a:bodyPr/>
          <a:lstStyle/>
          <a:p>
            <a:r>
              <a:rPr lang="pl-PL"/>
              <a:t>Ocena scoringowa  podmiotu leczniczego Krzysztof Fatalski</a:t>
            </a:r>
            <a:endParaRPr lang="pl-PL" dirty="0"/>
          </a:p>
        </p:txBody>
      </p:sp>
      <p:sp>
        <p:nvSpPr>
          <p:cNvPr id="7" name="Symbol zastępczy numeru slajdu 6"/>
          <p:cNvSpPr>
            <a:spLocks noGrp="1"/>
          </p:cNvSpPr>
          <p:nvPr>
            <p:ph type="sldNum" sz="quarter" idx="12"/>
          </p:nvPr>
        </p:nvSpPr>
        <p:spPr/>
        <p:txBody>
          <a:bodyPr/>
          <a:lstStyle/>
          <a:p>
            <a:fld id="{8695DCDD-8E05-4B57-9756-F76B44F8D6CA}" type="slidenum">
              <a:rPr lang="pl-PL" smtClean="0"/>
              <a:t>‹#›</a:t>
            </a:fld>
            <a:endParaRPr lang="pl-PL" dirty="0"/>
          </a:p>
        </p:txBody>
      </p:sp>
    </p:spTree>
    <p:extLst>
      <p:ext uri="{BB962C8B-B14F-4D97-AF65-F5344CB8AC3E}">
        <p14:creationId xmlns:p14="http://schemas.microsoft.com/office/powerpoint/2010/main" val="3767626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dirty="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B8965BD4-D211-4766-9A4F-AF4FFFDC133E}" type="datetime1">
              <a:rPr lang="pl-PL" smtClean="0"/>
              <a:t>2022-10-19</a:t>
            </a:fld>
            <a:endParaRPr lang="pl-PL" dirty="0"/>
          </a:p>
        </p:txBody>
      </p:sp>
      <p:sp>
        <p:nvSpPr>
          <p:cNvPr id="6" name="Symbol zastępczy stopki 5"/>
          <p:cNvSpPr>
            <a:spLocks noGrp="1"/>
          </p:cNvSpPr>
          <p:nvPr>
            <p:ph type="ftr" sz="quarter" idx="11"/>
          </p:nvPr>
        </p:nvSpPr>
        <p:spPr/>
        <p:txBody>
          <a:bodyPr/>
          <a:lstStyle/>
          <a:p>
            <a:r>
              <a:rPr lang="pl-PL"/>
              <a:t>Ocena scoringowa  podmiotu leczniczego Krzysztof Fatalski</a:t>
            </a:r>
            <a:endParaRPr lang="pl-PL" dirty="0"/>
          </a:p>
        </p:txBody>
      </p:sp>
      <p:sp>
        <p:nvSpPr>
          <p:cNvPr id="7" name="Symbol zastępczy numeru slajdu 6"/>
          <p:cNvSpPr>
            <a:spLocks noGrp="1"/>
          </p:cNvSpPr>
          <p:nvPr>
            <p:ph type="sldNum" sz="quarter" idx="12"/>
          </p:nvPr>
        </p:nvSpPr>
        <p:spPr/>
        <p:txBody>
          <a:bodyPr/>
          <a:lstStyle/>
          <a:p>
            <a:fld id="{8695DCDD-8E05-4B57-9756-F76B44F8D6CA}" type="slidenum">
              <a:rPr lang="pl-PL" smtClean="0"/>
              <a:t>‹#›</a:t>
            </a:fld>
            <a:endParaRPr lang="pl-PL" dirty="0"/>
          </a:p>
        </p:txBody>
      </p:sp>
    </p:spTree>
    <p:extLst>
      <p:ext uri="{BB962C8B-B14F-4D97-AF65-F5344CB8AC3E}">
        <p14:creationId xmlns:p14="http://schemas.microsoft.com/office/powerpoint/2010/main" val="9322353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EF6ADA-8458-47A2-BB64-EBB2A0CD355A}" type="datetime1">
              <a:rPr lang="pl-PL" smtClean="0"/>
              <a:t>2022-10-19</a:t>
            </a:fld>
            <a:endParaRPr lang="pl-PL" dirty="0"/>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pl-PL"/>
              <a:t>Ocena scoringowa  podmiotu leczniczego Krzysztof Fatalski</a:t>
            </a:r>
            <a:endParaRPr lang="pl-PL" dirty="0"/>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95DCDD-8E05-4B57-9756-F76B44F8D6CA}" type="slidenum">
              <a:rPr lang="pl-PL" smtClean="0"/>
              <a:t>‹#›</a:t>
            </a:fld>
            <a:endParaRPr lang="pl-PL" dirty="0"/>
          </a:p>
        </p:txBody>
      </p:sp>
    </p:spTree>
    <p:extLst>
      <p:ext uri="{BB962C8B-B14F-4D97-AF65-F5344CB8AC3E}">
        <p14:creationId xmlns:p14="http://schemas.microsoft.com/office/powerpoint/2010/main" val="6912374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Symbol zastępczy tytułu 1">
            <a:extLst>
              <a:ext uri="{FF2B5EF4-FFF2-40B4-BE49-F238E27FC236}">
                <a16:creationId xmlns:a16="http://schemas.microsoft.com/office/drawing/2014/main" id="{E1F11110-2D63-03B3-EE21-38B7B2DDED3F}"/>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l-PL" altLang="pl-PL"/>
              <a:t>Kliknij, aby edytować styl</a:t>
            </a:r>
          </a:p>
        </p:txBody>
      </p:sp>
      <p:sp>
        <p:nvSpPr>
          <p:cNvPr id="1027" name="Symbol zastępczy tekstu 2">
            <a:extLst>
              <a:ext uri="{FF2B5EF4-FFF2-40B4-BE49-F238E27FC236}">
                <a16:creationId xmlns:a16="http://schemas.microsoft.com/office/drawing/2014/main" id="{2C99B657-D0E7-F92B-4EBE-851845C13369}"/>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l-PL" altLang="pl-PL"/>
              <a:t>Kliknij, aby edytować style wzorca tekstu</a:t>
            </a:r>
          </a:p>
          <a:p>
            <a:pPr lvl="1"/>
            <a:r>
              <a:rPr lang="pl-PL" altLang="pl-PL"/>
              <a:t>Drugi poziom</a:t>
            </a:r>
          </a:p>
          <a:p>
            <a:pPr lvl="2"/>
            <a:r>
              <a:rPr lang="pl-PL" altLang="pl-PL"/>
              <a:t>Trzeci poziom</a:t>
            </a:r>
          </a:p>
          <a:p>
            <a:pPr lvl="3"/>
            <a:r>
              <a:rPr lang="pl-PL" altLang="pl-PL"/>
              <a:t>Czwarty poziom</a:t>
            </a:r>
          </a:p>
          <a:p>
            <a:pPr lvl="4"/>
            <a:r>
              <a:rPr lang="pl-PL" altLang="pl-PL"/>
              <a:t>Piąty poziom</a:t>
            </a:r>
          </a:p>
        </p:txBody>
      </p:sp>
      <p:sp>
        <p:nvSpPr>
          <p:cNvPr id="4" name="Symbol zastępczy daty 3">
            <a:extLst>
              <a:ext uri="{FF2B5EF4-FFF2-40B4-BE49-F238E27FC236}">
                <a16:creationId xmlns:a16="http://schemas.microsoft.com/office/drawing/2014/main" id="{6DF5C890-537D-CC2A-9FAF-F5E8B4C54E4B}"/>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charset="0"/>
                <a:cs typeface="Arial" charset="0"/>
              </a:defRPr>
            </a:lvl1pPr>
          </a:lstStyle>
          <a:p>
            <a:pPr>
              <a:defRPr/>
            </a:pPr>
            <a:endParaRPr lang="pl-PL"/>
          </a:p>
        </p:txBody>
      </p:sp>
      <p:sp>
        <p:nvSpPr>
          <p:cNvPr id="5" name="Symbol zastępczy stopki 4">
            <a:extLst>
              <a:ext uri="{FF2B5EF4-FFF2-40B4-BE49-F238E27FC236}">
                <a16:creationId xmlns:a16="http://schemas.microsoft.com/office/drawing/2014/main" id="{62692E64-F0D2-A7E4-497F-B8CE0053FA35}"/>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cs typeface="Arial" charset="0"/>
              </a:defRPr>
            </a:lvl1pPr>
          </a:lstStyle>
          <a:p>
            <a:pPr>
              <a:defRPr/>
            </a:pPr>
            <a:endParaRPr lang="pl-PL"/>
          </a:p>
        </p:txBody>
      </p:sp>
      <p:sp>
        <p:nvSpPr>
          <p:cNvPr id="6" name="Symbol zastępczy numeru slajdu 5">
            <a:extLst>
              <a:ext uri="{FF2B5EF4-FFF2-40B4-BE49-F238E27FC236}">
                <a16:creationId xmlns:a16="http://schemas.microsoft.com/office/drawing/2014/main" id="{331AB4DC-7D20-F170-0367-42C0F55D740D}"/>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BF48A3B2-64F7-45C6-8B63-7CFD037ABB8A}" type="slidenum">
              <a:rPr lang="pl-PL" altLang="pl-PL"/>
              <a:pPr/>
              <a:t>‹#›</a:t>
            </a:fld>
            <a:endParaRPr lang="pl-PL" altLang="pl-PL"/>
          </a:p>
        </p:txBody>
      </p:sp>
    </p:spTree>
    <p:extLst>
      <p:ext uri="{BB962C8B-B14F-4D97-AF65-F5344CB8AC3E}">
        <p14:creationId xmlns:p14="http://schemas.microsoft.com/office/powerpoint/2010/main" val="22700305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a:extLst>
              <a:ext uri="{FF2B5EF4-FFF2-40B4-BE49-F238E27FC236}">
                <a16:creationId xmlns:a16="http://schemas.microsoft.com/office/drawing/2014/main" id="{A79E6E5A-4B46-7E61-385E-8C1003CF96B9}"/>
              </a:ext>
            </a:extLst>
          </p:cNvPr>
          <p:cNvPicPr>
            <a:picLocks noChangeAspect="1"/>
          </p:cNvPicPr>
          <p:nvPr/>
        </p:nvPicPr>
        <p:blipFill>
          <a:blip r:embed="rId2"/>
          <a:stretch>
            <a:fillRect/>
          </a:stretch>
        </p:blipFill>
        <p:spPr>
          <a:xfrm>
            <a:off x="35496" y="2446934"/>
            <a:ext cx="8928992" cy="1964131"/>
          </a:xfrm>
          <a:prstGeom prst="rect">
            <a:avLst/>
          </a:prstGeom>
        </p:spPr>
      </p:pic>
      <p:sp>
        <p:nvSpPr>
          <p:cNvPr id="6" name="pole tekstowe 5">
            <a:extLst>
              <a:ext uri="{FF2B5EF4-FFF2-40B4-BE49-F238E27FC236}">
                <a16:creationId xmlns:a16="http://schemas.microsoft.com/office/drawing/2014/main" id="{0E9FAD4D-4704-EFDF-9C01-3390F9E522F9}"/>
              </a:ext>
            </a:extLst>
          </p:cNvPr>
          <p:cNvSpPr txBox="1"/>
          <p:nvPr/>
        </p:nvSpPr>
        <p:spPr>
          <a:xfrm>
            <a:off x="467544" y="4941168"/>
            <a:ext cx="7992888" cy="369332"/>
          </a:xfrm>
          <a:prstGeom prst="rect">
            <a:avLst/>
          </a:prstGeom>
          <a:noFill/>
        </p:spPr>
        <p:txBody>
          <a:bodyPr wrap="square">
            <a:spAutoFit/>
          </a:bodyPr>
          <a:lstStyle/>
          <a:p>
            <a:pPr algn="ctr"/>
            <a:r>
              <a:rPr lang="pl-PL" sz="1800" b="1" dirty="0"/>
              <a:t>Ocena </a:t>
            </a:r>
            <a:r>
              <a:rPr lang="pl-PL" sz="1800" b="1" dirty="0" err="1"/>
              <a:t>scoringowa</a:t>
            </a:r>
            <a:r>
              <a:rPr lang="pl-PL" sz="1800" b="1" dirty="0"/>
              <a:t>  podmiotu leczniczego Krzysztof Fatalski</a:t>
            </a:r>
          </a:p>
        </p:txBody>
      </p:sp>
    </p:spTree>
    <p:extLst>
      <p:ext uri="{BB962C8B-B14F-4D97-AF65-F5344CB8AC3E}">
        <p14:creationId xmlns:p14="http://schemas.microsoft.com/office/powerpoint/2010/main" val="14911454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ole tekstowe 8"/>
          <p:cNvSpPr txBox="1"/>
          <p:nvPr/>
        </p:nvSpPr>
        <p:spPr>
          <a:xfrm>
            <a:off x="193058" y="476956"/>
            <a:ext cx="7488832" cy="830997"/>
          </a:xfrm>
          <a:prstGeom prst="rect">
            <a:avLst/>
          </a:prstGeom>
          <a:noFill/>
        </p:spPr>
        <p:txBody>
          <a:bodyPr wrap="square" rtlCol="0">
            <a:spAutoFit/>
          </a:bodyPr>
          <a:lstStyle/>
          <a:p>
            <a:pPr algn="ctr"/>
            <a:endParaRPr lang="pl-PL" sz="2400" dirty="0">
              <a:solidFill>
                <a:srgbClr val="002133"/>
              </a:solidFill>
              <a:latin typeface="Lato Black" panose="020F0502020204030203" pitchFamily="34" charset="0"/>
              <a:ea typeface="Lato Black" panose="020F0502020204030203" pitchFamily="34" charset="0"/>
              <a:cs typeface="Lato Black" panose="020F0502020204030203" pitchFamily="34" charset="0"/>
            </a:endParaRPr>
          </a:p>
          <a:p>
            <a:pPr algn="ctr"/>
            <a:r>
              <a:rPr lang="pl-PL" sz="2400" b="1" dirty="0">
                <a:solidFill>
                  <a:srgbClr val="901520"/>
                </a:solidFill>
                <a:effectLst>
                  <a:outerShdw blurRad="38100" dist="38100" dir="2700000" algn="tl">
                    <a:srgbClr val="000000">
                      <a:alpha val="43137"/>
                    </a:srgbClr>
                  </a:outerShdw>
                </a:effectLst>
              </a:rPr>
              <a:t>Tworzenie  modelu scoringowego</a:t>
            </a:r>
          </a:p>
        </p:txBody>
      </p:sp>
      <p:sp>
        <p:nvSpPr>
          <p:cNvPr id="10" name="pole tekstowe 9"/>
          <p:cNvSpPr txBox="1"/>
          <p:nvPr/>
        </p:nvSpPr>
        <p:spPr>
          <a:xfrm>
            <a:off x="205215" y="2448254"/>
            <a:ext cx="8047624" cy="923330"/>
          </a:xfrm>
          <a:prstGeom prst="rect">
            <a:avLst/>
          </a:prstGeom>
          <a:noFill/>
        </p:spPr>
        <p:txBody>
          <a:bodyPr wrap="square" rtlCol="0">
            <a:spAutoFit/>
          </a:bodyPr>
          <a:lstStyle/>
          <a:p>
            <a:pPr lvl="1" algn="just"/>
            <a:endParaRPr lang="pl-PL" b="1" dirty="0">
              <a:effectLst>
                <a:outerShdw blurRad="38100" dist="38100" dir="2700000" algn="tl">
                  <a:srgbClr val="000000">
                    <a:alpha val="43137"/>
                  </a:srgbClr>
                </a:outerShdw>
              </a:effectLst>
              <a:latin typeface="Lato" panose="020F0502020204030203" pitchFamily="34" charset="0"/>
              <a:ea typeface="Lato" panose="020F0502020204030203" pitchFamily="34" charset="0"/>
              <a:cs typeface="Lato" panose="020F0502020204030203" pitchFamily="34" charset="0"/>
            </a:endParaRPr>
          </a:p>
          <a:p>
            <a:pPr lvl="1" algn="just"/>
            <a:endParaRPr lang="pl-PL" b="1" dirty="0">
              <a:effectLst>
                <a:outerShdw blurRad="38100" dist="38100" dir="2700000" algn="tl">
                  <a:srgbClr val="000000">
                    <a:alpha val="43137"/>
                  </a:srgbClr>
                </a:outerShdw>
              </a:effectLst>
              <a:latin typeface="Lato" panose="020F0502020204030203" pitchFamily="34" charset="0"/>
              <a:ea typeface="Lato" panose="020F0502020204030203" pitchFamily="34" charset="0"/>
              <a:cs typeface="Lato" panose="020F0502020204030203" pitchFamily="34" charset="0"/>
            </a:endParaRPr>
          </a:p>
          <a:p>
            <a:pPr lvl="1" algn="just"/>
            <a:endParaRPr lang="pl-PL" b="1" dirty="0">
              <a:solidFill>
                <a:srgbClr val="901520"/>
              </a:solidFill>
              <a:effectLst>
                <a:outerShdw blurRad="38100" dist="38100" dir="2700000" algn="tl">
                  <a:srgbClr val="000000">
                    <a:alpha val="43137"/>
                  </a:srgbClr>
                </a:outerShdw>
              </a:effectLst>
              <a:latin typeface="Lato" panose="020F0502020204030203" pitchFamily="34" charset="0"/>
              <a:ea typeface="Lato" panose="020F0502020204030203" pitchFamily="34" charset="0"/>
              <a:cs typeface="Lato" panose="020F0502020204030203" pitchFamily="34" charset="0"/>
            </a:endParaRPr>
          </a:p>
        </p:txBody>
      </p:sp>
      <p:cxnSp>
        <p:nvCxnSpPr>
          <p:cNvPr id="13" name="Łącznik prostoliniowy 12"/>
          <p:cNvCxnSpPr/>
          <p:nvPr/>
        </p:nvCxnSpPr>
        <p:spPr>
          <a:xfrm>
            <a:off x="323528" y="6453336"/>
            <a:ext cx="8568952" cy="0"/>
          </a:xfrm>
          <a:prstGeom prst="line">
            <a:avLst/>
          </a:prstGeom>
          <a:ln w="19050">
            <a:solidFill>
              <a:srgbClr val="002133"/>
            </a:solidFill>
          </a:ln>
        </p:spPr>
        <p:style>
          <a:lnRef idx="1">
            <a:schemeClr val="accent1"/>
          </a:lnRef>
          <a:fillRef idx="0">
            <a:schemeClr val="accent1"/>
          </a:fillRef>
          <a:effectRef idx="0">
            <a:schemeClr val="accent1"/>
          </a:effectRef>
          <a:fontRef idx="minor">
            <a:schemeClr val="tx1"/>
          </a:fontRef>
        </p:style>
      </p:cxnSp>
      <p:sp>
        <p:nvSpPr>
          <p:cNvPr id="3" name="Prostokąt 2">
            <a:extLst>
              <a:ext uri="{FF2B5EF4-FFF2-40B4-BE49-F238E27FC236}">
                <a16:creationId xmlns:a16="http://schemas.microsoft.com/office/drawing/2014/main" id="{9A9D4C09-AC89-43E7-8292-92998B8856D1}"/>
              </a:ext>
            </a:extLst>
          </p:cNvPr>
          <p:cNvSpPr/>
          <p:nvPr/>
        </p:nvSpPr>
        <p:spPr>
          <a:xfrm>
            <a:off x="287016" y="1484784"/>
            <a:ext cx="8605464" cy="4241867"/>
          </a:xfrm>
          <a:prstGeom prst="rect">
            <a:avLst/>
          </a:prstGeom>
        </p:spPr>
        <p:txBody>
          <a:bodyPr wrap="square">
            <a:spAutoFit/>
          </a:bodyPr>
          <a:lstStyle/>
          <a:p>
            <a:pPr algn="just">
              <a:lnSpc>
                <a:spcPct val="150000"/>
              </a:lnSpc>
            </a:pPr>
            <a:r>
              <a:rPr lang="pl-PL" sz="2000" b="1" dirty="0">
                <a:latin typeface="Lato"/>
              </a:rPr>
              <a:t>Ad 1</a:t>
            </a:r>
            <a:r>
              <a:rPr lang="pl-PL" dirty="0">
                <a:latin typeface="Lato"/>
              </a:rPr>
              <a:t>. W trakcie prac na tym etapie zwracano uwagę aby przyjąć  zestaw parametrów dający możliwość oceny wszystkich przychodni będących jednocześnie  najlepszymi predykatorami ryzyka związanego z brakiem osiągnięcia rentowności sprzedaży. </a:t>
            </a:r>
            <a:r>
              <a:rPr lang="pl-PL" b="1" dirty="0">
                <a:latin typeface="Lato"/>
              </a:rPr>
              <a:t>Dobór zmiennych diagnostycznych jest najistotniejszy</a:t>
            </a:r>
            <a:r>
              <a:rPr lang="pl-PL" dirty="0">
                <a:latin typeface="Lato"/>
              </a:rPr>
              <a:t>. Prawidłowe określenie zbioru tych zmiennych wpływa na poprawność otrzymanych klasyfikacji. Wypracowanie zysku na sprzedaży można określić  jako proces nie dający się bezpośrednio obserwować. Używa się zatem innych cech mierzalnych, które są z nim powiązane w taki sposób, aby go w pełni odzwierciedlały. </a:t>
            </a:r>
            <a:r>
              <a:rPr lang="pl-PL" b="1" dirty="0">
                <a:latin typeface="Lato"/>
              </a:rPr>
              <a:t>Proces ten polega na określaniu wartości krytycznej wskaźników, poniżej lub powyżej wartości która determinuje osiągnięcie zakładanych wyników.</a:t>
            </a:r>
          </a:p>
        </p:txBody>
      </p:sp>
      <p:sp>
        <p:nvSpPr>
          <p:cNvPr id="2" name="Symbol zastępczy stopki 1">
            <a:extLst>
              <a:ext uri="{FF2B5EF4-FFF2-40B4-BE49-F238E27FC236}">
                <a16:creationId xmlns:a16="http://schemas.microsoft.com/office/drawing/2014/main" id="{F4E5A94E-3BE2-4FC7-B55F-C9C13F9D1A51}"/>
              </a:ext>
            </a:extLst>
          </p:cNvPr>
          <p:cNvSpPr>
            <a:spLocks noGrp="1"/>
          </p:cNvSpPr>
          <p:nvPr>
            <p:ph type="ftr" sz="quarter" idx="11"/>
          </p:nvPr>
        </p:nvSpPr>
        <p:spPr/>
        <p:txBody>
          <a:bodyPr/>
          <a:lstStyle/>
          <a:p>
            <a:r>
              <a:rPr lang="pl-PL"/>
              <a:t>Ocena scoringowa  podmiotu leczniczego Krzysztof Fatalski</a:t>
            </a:r>
            <a:endParaRPr lang="pl-PL" dirty="0"/>
          </a:p>
        </p:txBody>
      </p:sp>
    </p:spTree>
    <p:extLst>
      <p:ext uri="{BB962C8B-B14F-4D97-AF65-F5344CB8AC3E}">
        <p14:creationId xmlns:p14="http://schemas.microsoft.com/office/powerpoint/2010/main" val="25884678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ole tekstowe 8"/>
          <p:cNvSpPr txBox="1"/>
          <p:nvPr/>
        </p:nvSpPr>
        <p:spPr>
          <a:xfrm>
            <a:off x="235657" y="510270"/>
            <a:ext cx="7488832" cy="830997"/>
          </a:xfrm>
          <a:prstGeom prst="rect">
            <a:avLst/>
          </a:prstGeom>
          <a:noFill/>
        </p:spPr>
        <p:txBody>
          <a:bodyPr wrap="square" rtlCol="0">
            <a:spAutoFit/>
          </a:bodyPr>
          <a:lstStyle/>
          <a:p>
            <a:pPr algn="ctr"/>
            <a:endParaRPr lang="pl-PL" sz="2400" dirty="0">
              <a:solidFill>
                <a:srgbClr val="002133"/>
              </a:solidFill>
              <a:latin typeface="Lato Black" panose="020F0502020204030203" pitchFamily="34" charset="0"/>
              <a:ea typeface="Lato Black" panose="020F0502020204030203" pitchFamily="34" charset="0"/>
              <a:cs typeface="Lato Black" panose="020F0502020204030203" pitchFamily="34" charset="0"/>
            </a:endParaRPr>
          </a:p>
          <a:p>
            <a:pPr algn="ctr"/>
            <a:r>
              <a:rPr lang="pl-PL" sz="2400" b="1" dirty="0">
                <a:solidFill>
                  <a:srgbClr val="901520"/>
                </a:solidFill>
                <a:effectLst>
                  <a:outerShdw blurRad="38100" dist="38100" dir="2700000" algn="tl">
                    <a:srgbClr val="000000">
                      <a:alpha val="43137"/>
                    </a:srgbClr>
                  </a:outerShdw>
                </a:effectLst>
              </a:rPr>
              <a:t>Tworzenie  modelu scoringowego</a:t>
            </a:r>
          </a:p>
        </p:txBody>
      </p:sp>
      <p:sp>
        <p:nvSpPr>
          <p:cNvPr id="10" name="pole tekstowe 9"/>
          <p:cNvSpPr txBox="1"/>
          <p:nvPr/>
        </p:nvSpPr>
        <p:spPr>
          <a:xfrm>
            <a:off x="205215" y="2448254"/>
            <a:ext cx="8047624" cy="923330"/>
          </a:xfrm>
          <a:prstGeom prst="rect">
            <a:avLst/>
          </a:prstGeom>
          <a:noFill/>
        </p:spPr>
        <p:txBody>
          <a:bodyPr wrap="square" rtlCol="0">
            <a:spAutoFit/>
          </a:bodyPr>
          <a:lstStyle/>
          <a:p>
            <a:pPr lvl="1" algn="just"/>
            <a:endParaRPr lang="pl-PL" b="1" dirty="0">
              <a:effectLst>
                <a:outerShdw blurRad="38100" dist="38100" dir="2700000" algn="tl">
                  <a:srgbClr val="000000">
                    <a:alpha val="43137"/>
                  </a:srgbClr>
                </a:outerShdw>
              </a:effectLst>
              <a:latin typeface="Lato" panose="020F0502020204030203" pitchFamily="34" charset="0"/>
              <a:ea typeface="Lato" panose="020F0502020204030203" pitchFamily="34" charset="0"/>
              <a:cs typeface="Lato" panose="020F0502020204030203" pitchFamily="34" charset="0"/>
            </a:endParaRPr>
          </a:p>
          <a:p>
            <a:pPr lvl="1" algn="just"/>
            <a:endParaRPr lang="pl-PL" b="1" dirty="0">
              <a:effectLst>
                <a:outerShdw blurRad="38100" dist="38100" dir="2700000" algn="tl">
                  <a:srgbClr val="000000">
                    <a:alpha val="43137"/>
                  </a:srgbClr>
                </a:outerShdw>
              </a:effectLst>
              <a:latin typeface="Lato" panose="020F0502020204030203" pitchFamily="34" charset="0"/>
              <a:ea typeface="Lato" panose="020F0502020204030203" pitchFamily="34" charset="0"/>
              <a:cs typeface="Lato" panose="020F0502020204030203" pitchFamily="34" charset="0"/>
            </a:endParaRPr>
          </a:p>
          <a:p>
            <a:pPr lvl="1" algn="just"/>
            <a:endParaRPr lang="pl-PL" b="1" dirty="0">
              <a:solidFill>
                <a:srgbClr val="901520"/>
              </a:solidFill>
              <a:effectLst>
                <a:outerShdw blurRad="38100" dist="38100" dir="2700000" algn="tl">
                  <a:srgbClr val="000000">
                    <a:alpha val="43137"/>
                  </a:srgbClr>
                </a:outerShdw>
              </a:effectLst>
              <a:latin typeface="Lato" panose="020F0502020204030203" pitchFamily="34" charset="0"/>
              <a:ea typeface="Lato" panose="020F0502020204030203" pitchFamily="34" charset="0"/>
              <a:cs typeface="Lato" panose="020F0502020204030203" pitchFamily="34" charset="0"/>
            </a:endParaRPr>
          </a:p>
        </p:txBody>
      </p:sp>
      <p:cxnSp>
        <p:nvCxnSpPr>
          <p:cNvPr id="13" name="Łącznik prostoliniowy 12"/>
          <p:cNvCxnSpPr/>
          <p:nvPr/>
        </p:nvCxnSpPr>
        <p:spPr>
          <a:xfrm>
            <a:off x="323528" y="6453336"/>
            <a:ext cx="8568952" cy="0"/>
          </a:xfrm>
          <a:prstGeom prst="line">
            <a:avLst/>
          </a:prstGeom>
          <a:ln w="19050">
            <a:solidFill>
              <a:srgbClr val="002133"/>
            </a:solidFill>
          </a:ln>
        </p:spPr>
        <p:style>
          <a:lnRef idx="1">
            <a:schemeClr val="accent1"/>
          </a:lnRef>
          <a:fillRef idx="0">
            <a:schemeClr val="accent1"/>
          </a:fillRef>
          <a:effectRef idx="0">
            <a:schemeClr val="accent1"/>
          </a:effectRef>
          <a:fontRef idx="minor">
            <a:schemeClr val="tx1"/>
          </a:fontRef>
        </p:style>
      </p:cxnSp>
      <p:sp>
        <p:nvSpPr>
          <p:cNvPr id="2" name="Prostokąt 1">
            <a:extLst>
              <a:ext uri="{FF2B5EF4-FFF2-40B4-BE49-F238E27FC236}">
                <a16:creationId xmlns:a16="http://schemas.microsoft.com/office/drawing/2014/main" id="{7E9DC157-268C-4F67-AED4-6D7A2B984669}"/>
              </a:ext>
            </a:extLst>
          </p:cNvPr>
          <p:cNvSpPr/>
          <p:nvPr/>
        </p:nvSpPr>
        <p:spPr>
          <a:xfrm>
            <a:off x="229661" y="1322861"/>
            <a:ext cx="8208912" cy="3371885"/>
          </a:xfrm>
          <a:prstGeom prst="rect">
            <a:avLst/>
          </a:prstGeom>
        </p:spPr>
        <p:txBody>
          <a:bodyPr wrap="square">
            <a:spAutoFit/>
          </a:bodyPr>
          <a:lstStyle/>
          <a:p>
            <a:pPr indent="228600" algn="just">
              <a:lnSpc>
                <a:spcPct val="150000"/>
              </a:lnSpc>
              <a:spcAft>
                <a:spcPts val="0"/>
              </a:spcAft>
            </a:pPr>
            <a:r>
              <a:rPr lang="pl-PL" b="1" dirty="0">
                <a:latin typeface="Lato"/>
                <a:ea typeface="Times New Roman" panose="02020603050405020304" pitchFamily="18" charset="0"/>
                <a:cs typeface="Times New Roman" panose="02020603050405020304" pitchFamily="18" charset="0"/>
              </a:rPr>
              <a:t>Ad 2</a:t>
            </a:r>
            <a:r>
              <a:rPr lang="pl-PL" dirty="0">
                <a:latin typeface="Lato"/>
                <a:ea typeface="Times New Roman" panose="02020603050405020304" pitchFamily="18" charset="0"/>
                <a:cs typeface="Times New Roman" panose="02020603050405020304" pitchFamily="18" charset="0"/>
              </a:rPr>
              <a:t> Każdy przyjęty w modelu parametr (tu wskaźnik) miał określony przedział wartości który decydował,  o przyznaniu punktów (klasa +) lub nie przyznawaniu punktów klasa (klasa -).</a:t>
            </a:r>
            <a:endParaRPr lang="pl-PL" sz="1600" dirty="0">
              <a:latin typeface="Lato"/>
              <a:ea typeface="Calibri" panose="020F0502020204030204" pitchFamily="34" charset="0"/>
              <a:cs typeface="Times New Roman" panose="02020603050405020304" pitchFamily="18" charset="0"/>
            </a:endParaRPr>
          </a:p>
          <a:p>
            <a:pPr algn="just">
              <a:lnSpc>
                <a:spcPct val="150000"/>
              </a:lnSpc>
              <a:spcAft>
                <a:spcPts val="0"/>
              </a:spcAft>
            </a:pPr>
            <a:r>
              <a:rPr lang="pl-PL" dirty="0">
                <a:latin typeface="Lato"/>
                <a:ea typeface="Times New Roman" panose="02020603050405020304" pitchFamily="18" charset="0"/>
                <a:cs typeface="Times New Roman" panose="02020603050405020304" pitchFamily="18" charset="0"/>
              </a:rPr>
              <a:t>Następnie w wyniku przekształceń matematycznych powstałaby karta scoringowa, czyli serce modelu scoringowego. Wysokość ogólnej liczby punktów decyduje o zakwalifikowaniu przychodni do jednej z pięciu zdefiniowanych przez Zespół grup. Grupy zostały dodatkowe podzielone na akceptowalne i nieakceptowane (przez zarząd).</a:t>
            </a:r>
            <a:endParaRPr lang="pl-PL" sz="1600" dirty="0">
              <a:effectLst/>
              <a:latin typeface="Lato"/>
              <a:ea typeface="Calibri" panose="020F0502020204030204" pitchFamily="34" charset="0"/>
              <a:cs typeface="Times New Roman" panose="02020603050405020304" pitchFamily="18" charset="0"/>
            </a:endParaRPr>
          </a:p>
        </p:txBody>
      </p:sp>
      <p:sp>
        <p:nvSpPr>
          <p:cNvPr id="3" name="Symbol zastępczy stopki 2">
            <a:extLst>
              <a:ext uri="{FF2B5EF4-FFF2-40B4-BE49-F238E27FC236}">
                <a16:creationId xmlns:a16="http://schemas.microsoft.com/office/drawing/2014/main" id="{60F08A58-67BE-4747-83FC-45775E833B34}"/>
              </a:ext>
            </a:extLst>
          </p:cNvPr>
          <p:cNvSpPr>
            <a:spLocks noGrp="1"/>
          </p:cNvSpPr>
          <p:nvPr>
            <p:ph type="ftr" sz="quarter" idx="11"/>
          </p:nvPr>
        </p:nvSpPr>
        <p:spPr>
          <a:xfrm>
            <a:off x="3124200" y="6453336"/>
            <a:ext cx="2895600" cy="404664"/>
          </a:xfrm>
        </p:spPr>
        <p:txBody>
          <a:bodyPr/>
          <a:lstStyle/>
          <a:p>
            <a:r>
              <a:rPr lang="pl-PL" dirty="0"/>
              <a:t>Ocena </a:t>
            </a:r>
            <a:r>
              <a:rPr lang="pl-PL" dirty="0" err="1"/>
              <a:t>scoringowa</a:t>
            </a:r>
            <a:r>
              <a:rPr lang="pl-PL" dirty="0"/>
              <a:t>  podmiotu leczniczego Krzysztof Fatalski</a:t>
            </a:r>
          </a:p>
        </p:txBody>
      </p:sp>
    </p:spTree>
    <p:extLst>
      <p:ext uri="{BB962C8B-B14F-4D97-AF65-F5344CB8AC3E}">
        <p14:creationId xmlns:p14="http://schemas.microsoft.com/office/powerpoint/2010/main" val="29505706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az 3">
            <a:extLst>
              <a:ext uri="{FF2B5EF4-FFF2-40B4-BE49-F238E27FC236}">
                <a16:creationId xmlns:a16="http://schemas.microsoft.com/office/drawing/2014/main" id="{298D42DB-1F2A-40B6-A8FE-14F6F0351418}"/>
              </a:ext>
            </a:extLst>
          </p:cNvPr>
          <p:cNvPicPr>
            <a:picLocks noChangeAspect="1"/>
          </p:cNvPicPr>
          <p:nvPr/>
        </p:nvPicPr>
        <p:blipFill>
          <a:blip r:embed="rId2"/>
          <a:stretch>
            <a:fillRect/>
          </a:stretch>
        </p:blipFill>
        <p:spPr>
          <a:xfrm>
            <a:off x="107504" y="998019"/>
            <a:ext cx="8784976" cy="4861961"/>
          </a:xfrm>
          <a:prstGeom prst="rect">
            <a:avLst/>
          </a:prstGeom>
        </p:spPr>
      </p:pic>
      <p:sp>
        <p:nvSpPr>
          <p:cNvPr id="2" name="Symbol zastępczy stopki 1">
            <a:extLst>
              <a:ext uri="{FF2B5EF4-FFF2-40B4-BE49-F238E27FC236}">
                <a16:creationId xmlns:a16="http://schemas.microsoft.com/office/drawing/2014/main" id="{7DD38F56-C760-40BF-AEF7-7280AC1EB49D}"/>
              </a:ext>
            </a:extLst>
          </p:cNvPr>
          <p:cNvSpPr>
            <a:spLocks noGrp="1"/>
          </p:cNvSpPr>
          <p:nvPr>
            <p:ph type="ftr" sz="quarter" idx="11"/>
          </p:nvPr>
        </p:nvSpPr>
        <p:spPr/>
        <p:txBody>
          <a:bodyPr/>
          <a:lstStyle/>
          <a:p>
            <a:r>
              <a:rPr lang="pl-PL"/>
              <a:t>Ocena scoringowa  podmiotu leczniczego Krzysztof Fatalski</a:t>
            </a:r>
            <a:endParaRPr lang="pl-PL" dirty="0"/>
          </a:p>
        </p:txBody>
      </p:sp>
    </p:spTree>
    <p:extLst>
      <p:ext uri="{BB962C8B-B14F-4D97-AF65-F5344CB8AC3E}">
        <p14:creationId xmlns:p14="http://schemas.microsoft.com/office/powerpoint/2010/main" val="17106798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az 1">
            <a:extLst>
              <a:ext uri="{FF2B5EF4-FFF2-40B4-BE49-F238E27FC236}">
                <a16:creationId xmlns:a16="http://schemas.microsoft.com/office/drawing/2014/main" id="{7577FCE6-5819-4B36-AD4F-DA580D2C8FC3}"/>
              </a:ext>
            </a:extLst>
          </p:cNvPr>
          <p:cNvPicPr>
            <a:picLocks noChangeAspect="1"/>
          </p:cNvPicPr>
          <p:nvPr/>
        </p:nvPicPr>
        <p:blipFill>
          <a:blip r:embed="rId2"/>
          <a:stretch>
            <a:fillRect/>
          </a:stretch>
        </p:blipFill>
        <p:spPr>
          <a:xfrm>
            <a:off x="251520" y="29689"/>
            <a:ext cx="8640960" cy="4561812"/>
          </a:xfrm>
          <a:prstGeom prst="rect">
            <a:avLst/>
          </a:prstGeom>
        </p:spPr>
      </p:pic>
      <p:sp>
        <p:nvSpPr>
          <p:cNvPr id="3" name="Prostokąt 2">
            <a:extLst>
              <a:ext uri="{FF2B5EF4-FFF2-40B4-BE49-F238E27FC236}">
                <a16:creationId xmlns:a16="http://schemas.microsoft.com/office/drawing/2014/main" id="{B899743E-F63E-4234-AE3A-5C85F787CAD8}"/>
              </a:ext>
            </a:extLst>
          </p:cNvPr>
          <p:cNvSpPr/>
          <p:nvPr/>
        </p:nvSpPr>
        <p:spPr>
          <a:xfrm>
            <a:off x="107505" y="4536895"/>
            <a:ext cx="9008466" cy="1991186"/>
          </a:xfrm>
          <a:prstGeom prst="rect">
            <a:avLst/>
          </a:prstGeom>
        </p:spPr>
        <p:txBody>
          <a:bodyPr wrap="square">
            <a:spAutoFit/>
          </a:bodyPr>
          <a:lstStyle/>
          <a:p>
            <a:pPr indent="449580" algn="just">
              <a:lnSpc>
                <a:spcPct val="150000"/>
              </a:lnSpc>
              <a:spcBef>
                <a:spcPts val="600"/>
              </a:spcBef>
              <a:spcAft>
                <a:spcPts val="0"/>
              </a:spcAft>
            </a:pPr>
            <a:r>
              <a:rPr lang="pl-PL" sz="2000" dirty="0">
                <a:latin typeface="Lato"/>
                <a:ea typeface="Times New Roman" panose="02020603050405020304" pitchFamily="18" charset="0"/>
                <a:cs typeface="Times New Roman" panose="02020603050405020304" pitchFamily="18" charset="0"/>
              </a:rPr>
              <a:t>Oś pozioma  ilość przyznanych punktów,</a:t>
            </a:r>
            <a:endParaRPr lang="pl-PL" dirty="0">
              <a:latin typeface="Lato"/>
              <a:ea typeface="Calibri" panose="020F0502020204030204" pitchFamily="34" charset="0"/>
              <a:cs typeface="Times New Roman" panose="02020603050405020304" pitchFamily="18" charset="0"/>
            </a:endParaRPr>
          </a:p>
          <a:p>
            <a:pPr indent="449580" algn="just">
              <a:lnSpc>
                <a:spcPct val="150000"/>
              </a:lnSpc>
              <a:spcBef>
                <a:spcPts val="600"/>
              </a:spcBef>
              <a:spcAft>
                <a:spcPts val="0"/>
              </a:spcAft>
            </a:pPr>
            <a:r>
              <a:rPr lang="pl-PL" sz="2000" dirty="0">
                <a:latin typeface="Lato"/>
                <a:ea typeface="Times New Roman" panose="02020603050405020304" pitchFamily="18" charset="0"/>
                <a:cs typeface="Times New Roman" panose="02020603050405020304" pitchFamily="18" charset="0"/>
              </a:rPr>
              <a:t>Oś pionowa udział % ogólnej wartości kontraktów z NFZ</a:t>
            </a:r>
            <a:endParaRPr lang="pl-PL" dirty="0">
              <a:latin typeface="Lato"/>
              <a:ea typeface="Calibri" panose="020F0502020204030204" pitchFamily="34" charset="0"/>
              <a:cs typeface="Times New Roman" panose="02020603050405020304" pitchFamily="18" charset="0"/>
            </a:endParaRPr>
          </a:p>
          <a:p>
            <a:pPr indent="449580" algn="just">
              <a:lnSpc>
                <a:spcPct val="150000"/>
              </a:lnSpc>
              <a:spcBef>
                <a:spcPts val="600"/>
              </a:spcBef>
              <a:spcAft>
                <a:spcPts val="0"/>
              </a:spcAft>
            </a:pPr>
            <a:r>
              <a:rPr lang="pl-PL" sz="2000" dirty="0">
                <a:latin typeface="Lato"/>
                <a:ea typeface="Times New Roman" panose="02020603050405020304" pitchFamily="18" charset="0"/>
                <a:cs typeface="Times New Roman" panose="02020603050405020304" pitchFamily="18" charset="0"/>
              </a:rPr>
              <a:t> </a:t>
            </a:r>
            <a:endParaRPr lang="pl-PL" dirty="0">
              <a:latin typeface="Lato"/>
              <a:ea typeface="Calibri" panose="020F0502020204030204" pitchFamily="34" charset="0"/>
              <a:cs typeface="Times New Roman" panose="02020603050405020304" pitchFamily="18" charset="0"/>
            </a:endParaRPr>
          </a:p>
          <a:p>
            <a:pPr indent="449580" algn="r">
              <a:lnSpc>
                <a:spcPct val="150000"/>
              </a:lnSpc>
              <a:spcBef>
                <a:spcPts val="600"/>
              </a:spcBef>
              <a:spcAft>
                <a:spcPts val="0"/>
              </a:spcAft>
            </a:pPr>
            <a:r>
              <a:rPr lang="pl-PL" sz="1400" dirty="0">
                <a:latin typeface="Lato"/>
                <a:ea typeface="Times New Roman" panose="02020603050405020304" pitchFamily="18" charset="0"/>
                <a:cs typeface="Times New Roman" panose="02020603050405020304" pitchFamily="18" charset="0"/>
              </a:rPr>
              <a:t>Źródło: opracowanie własne</a:t>
            </a:r>
            <a:endParaRPr lang="pl-PL" sz="1200" dirty="0">
              <a:effectLst/>
              <a:latin typeface="Lato"/>
              <a:ea typeface="Calibri" panose="020F0502020204030204" pitchFamily="34" charset="0"/>
              <a:cs typeface="Times New Roman" panose="02020603050405020304" pitchFamily="18" charset="0"/>
            </a:endParaRPr>
          </a:p>
        </p:txBody>
      </p:sp>
      <p:sp>
        <p:nvSpPr>
          <p:cNvPr id="4" name="Symbol zastępczy stopki 3">
            <a:extLst>
              <a:ext uri="{FF2B5EF4-FFF2-40B4-BE49-F238E27FC236}">
                <a16:creationId xmlns:a16="http://schemas.microsoft.com/office/drawing/2014/main" id="{D1BF8DC9-698B-4708-B447-709A8F7ED715}"/>
              </a:ext>
            </a:extLst>
          </p:cNvPr>
          <p:cNvSpPr>
            <a:spLocks noGrp="1"/>
          </p:cNvSpPr>
          <p:nvPr>
            <p:ph type="ftr" sz="quarter" idx="11"/>
          </p:nvPr>
        </p:nvSpPr>
        <p:spPr>
          <a:xfrm>
            <a:off x="3124200" y="6381328"/>
            <a:ext cx="2895600" cy="340147"/>
          </a:xfrm>
        </p:spPr>
        <p:txBody>
          <a:bodyPr/>
          <a:lstStyle/>
          <a:p>
            <a:r>
              <a:rPr lang="pl-PL" dirty="0"/>
              <a:t>Ocena </a:t>
            </a:r>
            <a:r>
              <a:rPr lang="pl-PL" dirty="0" err="1"/>
              <a:t>scoringowa</a:t>
            </a:r>
            <a:r>
              <a:rPr lang="pl-PL" dirty="0"/>
              <a:t>  podmiotu leczniczego Krzysztof Fatalski</a:t>
            </a:r>
          </a:p>
        </p:txBody>
      </p:sp>
    </p:spTree>
    <p:extLst>
      <p:ext uri="{BB962C8B-B14F-4D97-AF65-F5344CB8AC3E}">
        <p14:creationId xmlns:p14="http://schemas.microsoft.com/office/powerpoint/2010/main" val="5651839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ole tekstowe 8"/>
          <p:cNvSpPr txBox="1"/>
          <p:nvPr/>
        </p:nvSpPr>
        <p:spPr>
          <a:xfrm>
            <a:off x="235657" y="510270"/>
            <a:ext cx="7488832" cy="830997"/>
          </a:xfrm>
          <a:prstGeom prst="rect">
            <a:avLst/>
          </a:prstGeom>
          <a:noFill/>
        </p:spPr>
        <p:txBody>
          <a:bodyPr wrap="square" rtlCol="0">
            <a:spAutoFit/>
          </a:bodyPr>
          <a:lstStyle/>
          <a:p>
            <a:pPr algn="ctr"/>
            <a:endParaRPr lang="pl-PL" sz="2400" dirty="0">
              <a:solidFill>
                <a:srgbClr val="002133"/>
              </a:solidFill>
              <a:latin typeface="Lato Black" panose="020F0502020204030203" pitchFamily="34" charset="0"/>
              <a:ea typeface="Lato Black" panose="020F0502020204030203" pitchFamily="34" charset="0"/>
              <a:cs typeface="Lato Black" panose="020F0502020204030203" pitchFamily="34" charset="0"/>
            </a:endParaRPr>
          </a:p>
          <a:p>
            <a:pPr algn="ctr"/>
            <a:r>
              <a:rPr lang="pl-PL" sz="2400" b="1" dirty="0">
                <a:solidFill>
                  <a:srgbClr val="901520"/>
                </a:solidFill>
                <a:effectLst>
                  <a:outerShdw blurRad="38100" dist="38100" dir="2700000" algn="tl">
                    <a:srgbClr val="000000">
                      <a:alpha val="43137"/>
                    </a:srgbClr>
                  </a:outerShdw>
                </a:effectLst>
              </a:rPr>
              <a:t>Tworzenie  modelu scoringowego</a:t>
            </a:r>
          </a:p>
        </p:txBody>
      </p:sp>
      <p:sp>
        <p:nvSpPr>
          <p:cNvPr id="10" name="pole tekstowe 9"/>
          <p:cNvSpPr txBox="1"/>
          <p:nvPr/>
        </p:nvSpPr>
        <p:spPr>
          <a:xfrm>
            <a:off x="205215" y="2448254"/>
            <a:ext cx="8047624" cy="923330"/>
          </a:xfrm>
          <a:prstGeom prst="rect">
            <a:avLst/>
          </a:prstGeom>
          <a:noFill/>
        </p:spPr>
        <p:txBody>
          <a:bodyPr wrap="square" rtlCol="0">
            <a:spAutoFit/>
          </a:bodyPr>
          <a:lstStyle/>
          <a:p>
            <a:pPr lvl="1" algn="just"/>
            <a:endParaRPr lang="pl-PL" b="1" dirty="0">
              <a:effectLst>
                <a:outerShdw blurRad="38100" dist="38100" dir="2700000" algn="tl">
                  <a:srgbClr val="000000">
                    <a:alpha val="43137"/>
                  </a:srgbClr>
                </a:outerShdw>
              </a:effectLst>
              <a:latin typeface="Lato" panose="020F0502020204030203" pitchFamily="34" charset="0"/>
              <a:ea typeface="Lato" panose="020F0502020204030203" pitchFamily="34" charset="0"/>
              <a:cs typeface="Lato" panose="020F0502020204030203" pitchFamily="34" charset="0"/>
            </a:endParaRPr>
          </a:p>
          <a:p>
            <a:pPr lvl="1" algn="just"/>
            <a:endParaRPr lang="pl-PL" b="1" dirty="0">
              <a:effectLst>
                <a:outerShdw blurRad="38100" dist="38100" dir="2700000" algn="tl">
                  <a:srgbClr val="000000">
                    <a:alpha val="43137"/>
                  </a:srgbClr>
                </a:outerShdw>
              </a:effectLst>
              <a:latin typeface="Lato" panose="020F0502020204030203" pitchFamily="34" charset="0"/>
              <a:ea typeface="Lato" panose="020F0502020204030203" pitchFamily="34" charset="0"/>
              <a:cs typeface="Lato" panose="020F0502020204030203" pitchFamily="34" charset="0"/>
            </a:endParaRPr>
          </a:p>
          <a:p>
            <a:pPr lvl="1" algn="just"/>
            <a:endParaRPr lang="pl-PL" b="1" dirty="0">
              <a:solidFill>
                <a:srgbClr val="901520"/>
              </a:solidFill>
              <a:effectLst>
                <a:outerShdw blurRad="38100" dist="38100" dir="2700000" algn="tl">
                  <a:srgbClr val="000000">
                    <a:alpha val="43137"/>
                  </a:srgbClr>
                </a:outerShdw>
              </a:effectLst>
              <a:latin typeface="Lato" panose="020F0502020204030203" pitchFamily="34" charset="0"/>
              <a:ea typeface="Lato" panose="020F0502020204030203" pitchFamily="34" charset="0"/>
              <a:cs typeface="Lato" panose="020F0502020204030203" pitchFamily="34" charset="0"/>
            </a:endParaRPr>
          </a:p>
        </p:txBody>
      </p:sp>
      <p:cxnSp>
        <p:nvCxnSpPr>
          <p:cNvPr id="13" name="Łącznik prostoliniowy 12"/>
          <p:cNvCxnSpPr/>
          <p:nvPr/>
        </p:nvCxnSpPr>
        <p:spPr>
          <a:xfrm>
            <a:off x="323528" y="6453336"/>
            <a:ext cx="8568952" cy="0"/>
          </a:xfrm>
          <a:prstGeom prst="line">
            <a:avLst/>
          </a:prstGeom>
          <a:ln w="19050">
            <a:solidFill>
              <a:srgbClr val="002133"/>
            </a:solidFill>
          </a:ln>
        </p:spPr>
        <p:style>
          <a:lnRef idx="1">
            <a:schemeClr val="accent1"/>
          </a:lnRef>
          <a:fillRef idx="0">
            <a:schemeClr val="accent1"/>
          </a:fillRef>
          <a:effectRef idx="0">
            <a:schemeClr val="accent1"/>
          </a:effectRef>
          <a:fontRef idx="minor">
            <a:schemeClr val="tx1"/>
          </a:fontRef>
        </p:style>
      </p:cxnSp>
      <p:sp>
        <p:nvSpPr>
          <p:cNvPr id="3" name="Prostokąt 2">
            <a:extLst>
              <a:ext uri="{FF2B5EF4-FFF2-40B4-BE49-F238E27FC236}">
                <a16:creationId xmlns:a16="http://schemas.microsoft.com/office/drawing/2014/main" id="{6D85629C-AC64-4FFC-9455-EAA1F80E5347}"/>
              </a:ext>
            </a:extLst>
          </p:cNvPr>
          <p:cNvSpPr/>
          <p:nvPr/>
        </p:nvSpPr>
        <p:spPr>
          <a:xfrm>
            <a:off x="312013" y="1556792"/>
            <a:ext cx="8208912" cy="3139321"/>
          </a:xfrm>
          <a:prstGeom prst="rect">
            <a:avLst/>
          </a:prstGeom>
        </p:spPr>
        <p:txBody>
          <a:bodyPr wrap="square">
            <a:spAutoFit/>
          </a:bodyPr>
          <a:lstStyle/>
          <a:p>
            <a:r>
              <a:rPr lang="pl-PL" dirty="0">
                <a:latin typeface="Lato" panose="020F0502020204030203"/>
              </a:rPr>
              <a:t>1.	Parametr (kol. B) -wynik finansowy badanej przychodni liczony narastająco z uwzględnieniem wszystkich okresów. Wartość punktowa 50, która stanowi dolna granicę najniższej oceny akceptowalnej.</a:t>
            </a:r>
          </a:p>
          <a:p>
            <a:r>
              <a:rPr lang="pl-PL" dirty="0">
                <a:latin typeface="Lato" panose="020F0502020204030203"/>
              </a:rPr>
              <a:t>2.	Parametr (kol. C)- punkty  przyznawane są w przypadku gdy wynik finansowy miesiąca jest równy lub większy od uśrednionych wyników z dwóch ostatnich miesięcy dla ocenianej przychodni.</a:t>
            </a:r>
          </a:p>
          <a:p>
            <a:r>
              <a:rPr lang="pl-PL" dirty="0">
                <a:latin typeface="Lato" panose="020F0502020204030203"/>
              </a:rPr>
              <a:t>3.	Parametr  (kol. D)  - Wskaźnik (koszty sprzedaży – koszty wynagrodzeń/ przychody ze sprzedaży x %) bada strukturę i dynamikę kosztów pozapłacowych. Punkty przyznawane są wówczas gdy wartość wskaźnika jest mniejsza lub równa od wartości najniższego wskaźnika liczonego dla wszystkich przychodni łącznie.  </a:t>
            </a:r>
          </a:p>
        </p:txBody>
      </p:sp>
      <p:sp>
        <p:nvSpPr>
          <p:cNvPr id="2" name="Symbol zastępczy stopki 1">
            <a:extLst>
              <a:ext uri="{FF2B5EF4-FFF2-40B4-BE49-F238E27FC236}">
                <a16:creationId xmlns:a16="http://schemas.microsoft.com/office/drawing/2014/main" id="{795AF470-B5C5-4CC5-8D3C-4970B40CF5B4}"/>
              </a:ext>
            </a:extLst>
          </p:cNvPr>
          <p:cNvSpPr>
            <a:spLocks noGrp="1"/>
          </p:cNvSpPr>
          <p:nvPr>
            <p:ph type="ftr" sz="quarter" idx="11"/>
          </p:nvPr>
        </p:nvSpPr>
        <p:spPr>
          <a:xfrm>
            <a:off x="3124200" y="6453336"/>
            <a:ext cx="2895600" cy="404664"/>
          </a:xfrm>
        </p:spPr>
        <p:txBody>
          <a:bodyPr/>
          <a:lstStyle/>
          <a:p>
            <a:r>
              <a:rPr lang="pl-PL" dirty="0"/>
              <a:t>Ocena </a:t>
            </a:r>
            <a:r>
              <a:rPr lang="pl-PL" dirty="0" err="1"/>
              <a:t>scoringowa</a:t>
            </a:r>
            <a:r>
              <a:rPr lang="pl-PL" dirty="0"/>
              <a:t>  podmiotu leczniczego Krzysztof Fatalski</a:t>
            </a:r>
          </a:p>
        </p:txBody>
      </p:sp>
    </p:spTree>
    <p:extLst>
      <p:ext uri="{BB962C8B-B14F-4D97-AF65-F5344CB8AC3E}">
        <p14:creationId xmlns:p14="http://schemas.microsoft.com/office/powerpoint/2010/main" val="41069867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ole tekstowe 8"/>
          <p:cNvSpPr txBox="1"/>
          <p:nvPr/>
        </p:nvSpPr>
        <p:spPr>
          <a:xfrm>
            <a:off x="235657" y="510270"/>
            <a:ext cx="7488832" cy="461665"/>
          </a:xfrm>
          <a:prstGeom prst="rect">
            <a:avLst/>
          </a:prstGeom>
          <a:noFill/>
        </p:spPr>
        <p:txBody>
          <a:bodyPr wrap="square" rtlCol="0">
            <a:spAutoFit/>
          </a:bodyPr>
          <a:lstStyle/>
          <a:p>
            <a:pPr algn="ctr"/>
            <a:r>
              <a:rPr lang="pl-PL" sz="2400" b="1" dirty="0">
                <a:solidFill>
                  <a:srgbClr val="901520"/>
                </a:solidFill>
                <a:effectLst>
                  <a:outerShdw blurRad="38100" dist="38100" dir="2700000" algn="tl">
                    <a:srgbClr val="000000">
                      <a:alpha val="43137"/>
                    </a:srgbClr>
                  </a:outerShdw>
                </a:effectLst>
              </a:rPr>
              <a:t>Tworzenie  modelu scoringowego</a:t>
            </a:r>
          </a:p>
        </p:txBody>
      </p:sp>
      <p:sp>
        <p:nvSpPr>
          <p:cNvPr id="10" name="pole tekstowe 9"/>
          <p:cNvSpPr txBox="1"/>
          <p:nvPr/>
        </p:nvSpPr>
        <p:spPr>
          <a:xfrm>
            <a:off x="205215" y="2448254"/>
            <a:ext cx="8047624" cy="923330"/>
          </a:xfrm>
          <a:prstGeom prst="rect">
            <a:avLst/>
          </a:prstGeom>
          <a:noFill/>
        </p:spPr>
        <p:txBody>
          <a:bodyPr wrap="square" rtlCol="0">
            <a:spAutoFit/>
          </a:bodyPr>
          <a:lstStyle/>
          <a:p>
            <a:pPr lvl="1" algn="just"/>
            <a:endParaRPr lang="pl-PL" b="1" dirty="0">
              <a:effectLst>
                <a:outerShdw blurRad="38100" dist="38100" dir="2700000" algn="tl">
                  <a:srgbClr val="000000">
                    <a:alpha val="43137"/>
                  </a:srgbClr>
                </a:outerShdw>
              </a:effectLst>
              <a:latin typeface="Lato" panose="020F0502020204030203" pitchFamily="34" charset="0"/>
              <a:ea typeface="Lato" panose="020F0502020204030203" pitchFamily="34" charset="0"/>
              <a:cs typeface="Lato" panose="020F0502020204030203" pitchFamily="34" charset="0"/>
            </a:endParaRPr>
          </a:p>
          <a:p>
            <a:pPr lvl="1" algn="just"/>
            <a:endParaRPr lang="pl-PL" b="1" dirty="0">
              <a:effectLst>
                <a:outerShdw blurRad="38100" dist="38100" dir="2700000" algn="tl">
                  <a:srgbClr val="000000">
                    <a:alpha val="43137"/>
                  </a:srgbClr>
                </a:outerShdw>
              </a:effectLst>
              <a:latin typeface="Lato" panose="020F0502020204030203" pitchFamily="34" charset="0"/>
              <a:ea typeface="Lato" panose="020F0502020204030203" pitchFamily="34" charset="0"/>
              <a:cs typeface="Lato" panose="020F0502020204030203" pitchFamily="34" charset="0"/>
            </a:endParaRPr>
          </a:p>
          <a:p>
            <a:pPr lvl="1" algn="just"/>
            <a:endParaRPr lang="pl-PL" b="1" dirty="0">
              <a:solidFill>
                <a:srgbClr val="901520"/>
              </a:solidFill>
              <a:effectLst>
                <a:outerShdw blurRad="38100" dist="38100" dir="2700000" algn="tl">
                  <a:srgbClr val="000000">
                    <a:alpha val="43137"/>
                  </a:srgbClr>
                </a:outerShdw>
              </a:effectLst>
              <a:latin typeface="Lato" panose="020F0502020204030203" pitchFamily="34" charset="0"/>
              <a:ea typeface="Lato" panose="020F0502020204030203" pitchFamily="34" charset="0"/>
              <a:cs typeface="Lato" panose="020F0502020204030203" pitchFamily="34" charset="0"/>
            </a:endParaRPr>
          </a:p>
        </p:txBody>
      </p:sp>
      <p:cxnSp>
        <p:nvCxnSpPr>
          <p:cNvPr id="13" name="Łącznik prostoliniowy 12"/>
          <p:cNvCxnSpPr/>
          <p:nvPr/>
        </p:nvCxnSpPr>
        <p:spPr>
          <a:xfrm>
            <a:off x="323528" y="6453336"/>
            <a:ext cx="8568952" cy="0"/>
          </a:xfrm>
          <a:prstGeom prst="line">
            <a:avLst/>
          </a:prstGeom>
          <a:ln w="19050">
            <a:solidFill>
              <a:srgbClr val="002133"/>
            </a:solidFill>
          </a:ln>
        </p:spPr>
        <p:style>
          <a:lnRef idx="1">
            <a:schemeClr val="accent1"/>
          </a:lnRef>
          <a:fillRef idx="0">
            <a:schemeClr val="accent1"/>
          </a:fillRef>
          <a:effectRef idx="0">
            <a:schemeClr val="accent1"/>
          </a:effectRef>
          <a:fontRef idx="minor">
            <a:schemeClr val="tx1"/>
          </a:fontRef>
        </p:style>
      </p:cxnSp>
      <p:sp>
        <p:nvSpPr>
          <p:cNvPr id="5" name="Prostokąt 4">
            <a:extLst>
              <a:ext uri="{FF2B5EF4-FFF2-40B4-BE49-F238E27FC236}">
                <a16:creationId xmlns:a16="http://schemas.microsoft.com/office/drawing/2014/main" id="{AB48FAEC-7CD0-45A5-A011-B859171BBD80}"/>
              </a:ext>
            </a:extLst>
          </p:cNvPr>
          <p:cNvSpPr/>
          <p:nvPr/>
        </p:nvSpPr>
        <p:spPr>
          <a:xfrm>
            <a:off x="248216" y="1436016"/>
            <a:ext cx="8424936" cy="3139321"/>
          </a:xfrm>
          <a:prstGeom prst="rect">
            <a:avLst/>
          </a:prstGeom>
        </p:spPr>
        <p:txBody>
          <a:bodyPr wrap="square">
            <a:spAutoFit/>
          </a:bodyPr>
          <a:lstStyle/>
          <a:p>
            <a:pPr marL="342900" indent="-342900">
              <a:buAutoNum type="arabicPeriod" startAt="4"/>
            </a:pPr>
            <a:r>
              <a:rPr lang="pl-PL" dirty="0">
                <a:latin typeface="Lato" panose="020F0502020204030203"/>
              </a:rPr>
              <a:t>Parametr   (kol. E)  - Wskaźnik (koszt wynagrodzeń / ilość godzin pracy ) liczony jest w oparciu o ilość godzin pracy wynikająca z harmonogramów umów zawartych z  NFZ, która jest różna od rzeczywistej liczby godzin powodowanej różnymi czynnikami. Punkty przyznawane są wówczas gdy wartość wskaźnika jest mniejsza lub równa od wartości najniższego wskaźnika liczonego dla wszystkich przychodni łącznie.  </a:t>
            </a:r>
          </a:p>
          <a:p>
            <a:pPr marL="342900" indent="-342900">
              <a:buAutoNum type="arabicPeriod" startAt="4"/>
            </a:pPr>
            <a:endParaRPr lang="pl-PL" dirty="0">
              <a:latin typeface="Lato" panose="020F0502020204030203"/>
            </a:endParaRPr>
          </a:p>
          <a:p>
            <a:r>
              <a:rPr lang="pl-PL" dirty="0">
                <a:latin typeface="Lato" panose="020F0502020204030203"/>
              </a:rPr>
              <a:t>5.	Parametr (kol. F) - Wskaźnik (koszty wynagrodzeń/ koszty sprzedaży x %)  Punkty przyznawane są wówczas gdy wskaźnik jest równy lub mniejszy niż 70%. należy zwrócić uwagę, iż możliwość uzyskania punktów za parametry kol. D i F możliwe jest wyłącznie w przypadku </a:t>
            </a:r>
          </a:p>
        </p:txBody>
      </p:sp>
      <p:sp>
        <p:nvSpPr>
          <p:cNvPr id="2" name="Symbol zastępczy stopki 1">
            <a:extLst>
              <a:ext uri="{FF2B5EF4-FFF2-40B4-BE49-F238E27FC236}">
                <a16:creationId xmlns:a16="http://schemas.microsoft.com/office/drawing/2014/main" id="{F014E9BB-C202-4EEC-99A8-578F3C33EAE5}"/>
              </a:ext>
            </a:extLst>
          </p:cNvPr>
          <p:cNvSpPr>
            <a:spLocks noGrp="1"/>
          </p:cNvSpPr>
          <p:nvPr>
            <p:ph type="ftr" sz="quarter" idx="11"/>
          </p:nvPr>
        </p:nvSpPr>
        <p:spPr>
          <a:xfrm>
            <a:off x="3124200" y="6453336"/>
            <a:ext cx="2895600" cy="404663"/>
          </a:xfrm>
        </p:spPr>
        <p:txBody>
          <a:bodyPr/>
          <a:lstStyle/>
          <a:p>
            <a:r>
              <a:rPr lang="pl-PL" dirty="0"/>
              <a:t>Ocena </a:t>
            </a:r>
            <a:r>
              <a:rPr lang="pl-PL" dirty="0" err="1"/>
              <a:t>scoringowa</a:t>
            </a:r>
            <a:r>
              <a:rPr lang="pl-PL" dirty="0"/>
              <a:t>  podmiotu leczniczego Krzysztof Fatalski</a:t>
            </a:r>
          </a:p>
        </p:txBody>
      </p:sp>
    </p:spTree>
    <p:extLst>
      <p:ext uri="{BB962C8B-B14F-4D97-AF65-F5344CB8AC3E}">
        <p14:creationId xmlns:p14="http://schemas.microsoft.com/office/powerpoint/2010/main" val="40966116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ole tekstowe 8"/>
          <p:cNvSpPr txBox="1"/>
          <p:nvPr/>
        </p:nvSpPr>
        <p:spPr>
          <a:xfrm>
            <a:off x="235657" y="510270"/>
            <a:ext cx="7488832" cy="461665"/>
          </a:xfrm>
          <a:prstGeom prst="rect">
            <a:avLst/>
          </a:prstGeom>
          <a:noFill/>
        </p:spPr>
        <p:txBody>
          <a:bodyPr wrap="square" rtlCol="0">
            <a:spAutoFit/>
          </a:bodyPr>
          <a:lstStyle/>
          <a:p>
            <a:pPr algn="ctr"/>
            <a:r>
              <a:rPr lang="pl-PL" sz="2400" b="1" dirty="0">
                <a:solidFill>
                  <a:srgbClr val="901520"/>
                </a:solidFill>
                <a:effectLst>
                  <a:outerShdw blurRad="38100" dist="38100" dir="2700000" algn="tl">
                    <a:srgbClr val="000000">
                      <a:alpha val="43137"/>
                    </a:srgbClr>
                  </a:outerShdw>
                </a:effectLst>
              </a:rPr>
              <a:t>Tworzenie  modelu scoringowego</a:t>
            </a:r>
          </a:p>
        </p:txBody>
      </p:sp>
      <p:cxnSp>
        <p:nvCxnSpPr>
          <p:cNvPr id="13" name="Łącznik prostoliniowy 12"/>
          <p:cNvCxnSpPr/>
          <p:nvPr/>
        </p:nvCxnSpPr>
        <p:spPr>
          <a:xfrm>
            <a:off x="323528" y="6453336"/>
            <a:ext cx="8568952" cy="0"/>
          </a:xfrm>
          <a:prstGeom prst="line">
            <a:avLst/>
          </a:prstGeom>
          <a:ln w="19050">
            <a:solidFill>
              <a:srgbClr val="002133"/>
            </a:solidFill>
          </a:ln>
        </p:spPr>
        <p:style>
          <a:lnRef idx="1">
            <a:schemeClr val="accent1"/>
          </a:lnRef>
          <a:fillRef idx="0">
            <a:schemeClr val="accent1"/>
          </a:fillRef>
          <a:effectRef idx="0">
            <a:schemeClr val="accent1"/>
          </a:effectRef>
          <a:fontRef idx="minor">
            <a:schemeClr val="tx1"/>
          </a:fontRef>
        </p:style>
      </p:cxnSp>
      <p:sp>
        <p:nvSpPr>
          <p:cNvPr id="5" name="Prostokąt 4">
            <a:extLst>
              <a:ext uri="{FF2B5EF4-FFF2-40B4-BE49-F238E27FC236}">
                <a16:creationId xmlns:a16="http://schemas.microsoft.com/office/drawing/2014/main" id="{AB48FAEC-7CD0-45A5-A011-B859171BBD80}"/>
              </a:ext>
            </a:extLst>
          </p:cNvPr>
          <p:cNvSpPr/>
          <p:nvPr/>
        </p:nvSpPr>
        <p:spPr>
          <a:xfrm>
            <a:off x="531031" y="1935732"/>
            <a:ext cx="8424936" cy="2308324"/>
          </a:xfrm>
          <a:prstGeom prst="rect">
            <a:avLst/>
          </a:prstGeom>
        </p:spPr>
        <p:txBody>
          <a:bodyPr wrap="square">
            <a:spAutoFit/>
          </a:bodyPr>
          <a:lstStyle/>
          <a:p>
            <a:pPr marL="342900" indent="-342900">
              <a:buAutoNum type="arabicPeriod" startAt="6"/>
            </a:pPr>
            <a:r>
              <a:rPr lang="pl-PL" sz="1600" dirty="0">
                <a:latin typeface="Lato" panose="020F0502020204030203"/>
              </a:rPr>
              <a:t>Parametr   (kol. G )  - punkty  przyznawane są w przypadku gdy przychody w badanym okresie (miesiącu) są równe większe od średniej z ostatnich dwóch miesięcy. Działalność podstawowej opieki zdrowotnej  finansowana jest przez NFZ wg stawek ryczałtowych w przeliczeniu na jednego zadeklarowanego pacjenta. Badanie zatem przychodów w przyrównaniu do liczby świadczeń (porad) nie uznano za właściwe gdyż możliwe byłoby premiowanie tj. punktowanie działań zmierzających do ograniczenia dostępności do świadczeń medycznych. </a:t>
            </a:r>
          </a:p>
          <a:p>
            <a:pPr marL="342900" indent="-342900">
              <a:buAutoNum type="arabicPeriod" startAt="6"/>
            </a:pPr>
            <a:endParaRPr lang="pl-PL" sz="1600" dirty="0">
              <a:latin typeface="Lato" panose="020F0502020204030203"/>
            </a:endParaRPr>
          </a:p>
          <a:p>
            <a:endParaRPr lang="pl-PL" sz="1600" dirty="0">
              <a:latin typeface="Lato" panose="020F0502020204030203"/>
            </a:endParaRPr>
          </a:p>
        </p:txBody>
      </p:sp>
      <p:sp>
        <p:nvSpPr>
          <p:cNvPr id="2" name="Symbol zastępczy stopki 1">
            <a:extLst>
              <a:ext uri="{FF2B5EF4-FFF2-40B4-BE49-F238E27FC236}">
                <a16:creationId xmlns:a16="http://schemas.microsoft.com/office/drawing/2014/main" id="{1AE11B5A-0168-4EE0-8A42-33416B9F3D25}"/>
              </a:ext>
            </a:extLst>
          </p:cNvPr>
          <p:cNvSpPr>
            <a:spLocks noGrp="1"/>
          </p:cNvSpPr>
          <p:nvPr>
            <p:ph type="ftr" sz="quarter" idx="11"/>
          </p:nvPr>
        </p:nvSpPr>
        <p:spPr>
          <a:xfrm>
            <a:off x="3124200" y="6453336"/>
            <a:ext cx="2895600" cy="404664"/>
          </a:xfrm>
        </p:spPr>
        <p:txBody>
          <a:bodyPr/>
          <a:lstStyle/>
          <a:p>
            <a:r>
              <a:rPr lang="pl-PL" dirty="0"/>
              <a:t>Ocena </a:t>
            </a:r>
            <a:r>
              <a:rPr lang="pl-PL" dirty="0" err="1"/>
              <a:t>scoringowa</a:t>
            </a:r>
            <a:r>
              <a:rPr lang="pl-PL" dirty="0"/>
              <a:t>  podmiotu leczniczego Krzysztof Fatalski</a:t>
            </a:r>
          </a:p>
        </p:txBody>
      </p:sp>
    </p:spTree>
    <p:extLst>
      <p:ext uri="{BB962C8B-B14F-4D97-AF65-F5344CB8AC3E}">
        <p14:creationId xmlns:p14="http://schemas.microsoft.com/office/powerpoint/2010/main" val="1221817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ole tekstowe 8"/>
          <p:cNvSpPr txBox="1"/>
          <p:nvPr/>
        </p:nvSpPr>
        <p:spPr>
          <a:xfrm>
            <a:off x="235657" y="510270"/>
            <a:ext cx="7488832" cy="461665"/>
          </a:xfrm>
          <a:prstGeom prst="rect">
            <a:avLst/>
          </a:prstGeom>
          <a:noFill/>
        </p:spPr>
        <p:txBody>
          <a:bodyPr wrap="square" rtlCol="0">
            <a:spAutoFit/>
          </a:bodyPr>
          <a:lstStyle/>
          <a:p>
            <a:pPr algn="ctr"/>
            <a:r>
              <a:rPr lang="pl-PL" sz="2400" b="1" dirty="0">
                <a:solidFill>
                  <a:srgbClr val="901520"/>
                </a:solidFill>
                <a:effectLst>
                  <a:outerShdw blurRad="38100" dist="38100" dir="2700000" algn="tl">
                    <a:srgbClr val="000000">
                      <a:alpha val="43137"/>
                    </a:srgbClr>
                  </a:outerShdw>
                </a:effectLst>
              </a:rPr>
              <a:t>Tworzenie  modelu scoringowego</a:t>
            </a:r>
          </a:p>
        </p:txBody>
      </p:sp>
      <p:sp>
        <p:nvSpPr>
          <p:cNvPr id="10" name="pole tekstowe 9"/>
          <p:cNvSpPr txBox="1"/>
          <p:nvPr/>
        </p:nvSpPr>
        <p:spPr>
          <a:xfrm>
            <a:off x="205215" y="2448254"/>
            <a:ext cx="8047624" cy="923330"/>
          </a:xfrm>
          <a:prstGeom prst="rect">
            <a:avLst/>
          </a:prstGeom>
          <a:noFill/>
        </p:spPr>
        <p:txBody>
          <a:bodyPr wrap="square" rtlCol="0">
            <a:spAutoFit/>
          </a:bodyPr>
          <a:lstStyle/>
          <a:p>
            <a:pPr lvl="1" algn="just"/>
            <a:endParaRPr lang="pl-PL" b="1" dirty="0">
              <a:effectLst>
                <a:outerShdw blurRad="38100" dist="38100" dir="2700000" algn="tl">
                  <a:srgbClr val="000000">
                    <a:alpha val="43137"/>
                  </a:srgbClr>
                </a:outerShdw>
              </a:effectLst>
              <a:latin typeface="Lato" panose="020F0502020204030203" pitchFamily="34" charset="0"/>
              <a:ea typeface="Lato" panose="020F0502020204030203" pitchFamily="34" charset="0"/>
              <a:cs typeface="Lato" panose="020F0502020204030203" pitchFamily="34" charset="0"/>
            </a:endParaRPr>
          </a:p>
          <a:p>
            <a:pPr lvl="1" algn="just"/>
            <a:endParaRPr lang="pl-PL" b="1" dirty="0">
              <a:effectLst>
                <a:outerShdw blurRad="38100" dist="38100" dir="2700000" algn="tl">
                  <a:srgbClr val="000000">
                    <a:alpha val="43137"/>
                  </a:srgbClr>
                </a:outerShdw>
              </a:effectLst>
              <a:latin typeface="Lato" panose="020F0502020204030203" pitchFamily="34" charset="0"/>
              <a:ea typeface="Lato" panose="020F0502020204030203" pitchFamily="34" charset="0"/>
              <a:cs typeface="Lato" panose="020F0502020204030203" pitchFamily="34" charset="0"/>
            </a:endParaRPr>
          </a:p>
          <a:p>
            <a:pPr lvl="1" algn="just"/>
            <a:endParaRPr lang="pl-PL" b="1" dirty="0">
              <a:solidFill>
                <a:srgbClr val="901520"/>
              </a:solidFill>
              <a:effectLst>
                <a:outerShdw blurRad="38100" dist="38100" dir="2700000" algn="tl">
                  <a:srgbClr val="000000">
                    <a:alpha val="43137"/>
                  </a:srgbClr>
                </a:outerShdw>
              </a:effectLst>
              <a:latin typeface="Lato" panose="020F0502020204030203" pitchFamily="34" charset="0"/>
              <a:ea typeface="Lato" panose="020F0502020204030203" pitchFamily="34" charset="0"/>
              <a:cs typeface="Lato" panose="020F0502020204030203" pitchFamily="34" charset="0"/>
            </a:endParaRPr>
          </a:p>
        </p:txBody>
      </p:sp>
      <p:cxnSp>
        <p:nvCxnSpPr>
          <p:cNvPr id="13" name="Łącznik prostoliniowy 12"/>
          <p:cNvCxnSpPr/>
          <p:nvPr/>
        </p:nvCxnSpPr>
        <p:spPr>
          <a:xfrm>
            <a:off x="323528" y="6453336"/>
            <a:ext cx="8568952" cy="0"/>
          </a:xfrm>
          <a:prstGeom prst="line">
            <a:avLst/>
          </a:prstGeom>
          <a:ln w="19050">
            <a:solidFill>
              <a:srgbClr val="002133"/>
            </a:solidFill>
          </a:ln>
        </p:spPr>
        <p:style>
          <a:lnRef idx="1">
            <a:schemeClr val="accent1"/>
          </a:lnRef>
          <a:fillRef idx="0">
            <a:schemeClr val="accent1"/>
          </a:fillRef>
          <a:effectRef idx="0">
            <a:schemeClr val="accent1"/>
          </a:effectRef>
          <a:fontRef idx="minor">
            <a:schemeClr val="tx1"/>
          </a:fontRef>
        </p:style>
      </p:cxnSp>
      <p:sp>
        <p:nvSpPr>
          <p:cNvPr id="5" name="Prostokąt 4">
            <a:extLst>
              <a:ext uri="{FF2B5EF4-FFF2-40B4-BE49-F238E27FC236}">
                <a16:creationId xmlns:a16="http://schemas.microsoft.com/office/drawing/2014/main" id="{AB48FAEC-7CD0-45A5-A011-B859171BBD80}"/>
              </a:ext>
            </a:extLst>
          </p:cNvPr>
          <p:cNvSpPr/>
          <p:nvPr/>
        </p:nvSpPr>
        <p:spPr>
          <a:xfrm>
            <a:off x="248216" y="1436016"/>
            <a:ext cx="8424936" cy="3785652"/>
          </a:xfrm>
          <a:prstGeom prst="rect">
            <a:avLst/>
          </a:prstGeom>
        </p:spPr>
        <p:txBody>
          <a:bodyPr wrap="square">
            <a:spAutoFit/>
          </a:bodyPr>
          <a:lstStyle/>
          <a:p>
            <a:r>
              <a:rPr lang="pl-PL" sz="1600" dirty="0">
                <a:latin typeface="Lato" panose="020F0502020204030203"/>
              </a:rPr>
              <a:t>7.	Parametr (kol. H do L) wskaźnik (przychody ze sprzedaży wg poszczególnych rodzajów – umów z NFZ / liczbę udzielonych świadczeń - porad).Punkty  przyznawane są w przypadku gdy przychody w badanym okresie (miesiącu) są równe lub większe od średniej z ostatnich dwóch miesięcy. Świadczenia w wymienionych zakresach realizowane są na podst. katalogu zidentyfikowanych i różnie wycenionych przez NFZ procedur. Parametr ten daje obraz o wyborze realizowanych procedur i ich wpływu na poziom realizacji kontraktu z NFZ. Możliwe do zaobserwowanie są min. nast. scenariusze:</a:t>
            </a:r>
          </a:p>
          <a:p>
            <a:r>
              <a:rPr lang="pl-PL" sz="1600" dirty="0">
                <a:latin typeface="Lato" panose="020F0502020204030203"/>
              </a:rPr>
              <a:t>- wybór realizacji procedur drożej wycenianych (zmniejszenie ilości świadczeń utrzymanie poziomu generowanych przychodów)</a:t>
            </a:r>
          </a:p>
          <a:p>
            <a:r>
              <a:rPr lang="pl-PL" sz="1600" dirty="0">
                <a:latin typeface="Lato" panose="020F0502020204030203"/>
              </a:rPr>
              <a:t>-  wybór realizacji procedur o niskiej wycenie NFZ zwiększenie ilości świadczeń utrzymanie poziomu generowanych przychodów).</a:t>
            </a:r>
          </a:p>
          <a:p>
            <a:r>
              <a:rPr lang="pl-PL" sz="1600" dirty="0">
                <a:latin typeface="Lato" panose="020F0502020204030203"/>
              </a:rPr>
              <a:t>Biorąc pod uwagę różną wielkość tj. wartość kontraktów z NFZ (generujących 98% przychodów ze sprzedaży) i ich strukturę w  przychodniach przyjęto, iż za zrealizowanie 1% kontraktu z zachowaniem określonych parametrów będzie przyznawany 0,1 punktu.</a:t>
            </a:r>
          </a:p>
          <a:p>
            <a:pPr marL="342900" indent="-342900">
              <a:buFont typeface="+mj-lt"/>
              <a:buAutoNum type="arabicPeriod"/>
            </a:pPr>
            <a:endParaRPr lang="pl-PL" sz="1600" dirty="0">
              <a:latin typeface="Lato" panose="020F0502020204030203"/>
            </a:endParaRPr>
          </a:p>
        </p:txBody>
      </p:sp>
      <p:sp>
        <p:nvSpPr>
          <p:cNvPr id="2" name="Symbol zastępczy stopki 1">
            <a:extLst>
              <a:ext uri="{FF2B5EF4-FFF2-40B4-BE49-F238E27FC236}">
                <a16:creationId xmlns:a16="http://schemas.microsoft.com/office/drawing/2014/main" id="{D8CE8FE5-B139-468E-9563-6CE7113D3EBB}"/>
              </a:ext>
            </a:extLst>
          </p:cNvPr>
          <p:cNvSpPr>
            <a:spLocks noGrp="1"/>
          </p:cNvSpPr>
          <p:nvPr>
            <p:ph type="ftr" sz="quarter" idx="11"/>
          </p:nvPr>
        </p:nvSpPr>
        <p:spPr>
          <a:xfrm>
            <a:off x="3124200" y="6453336"/>
            <a:ext cx="2895600" cy="404664"/>
          </a:xfrm>
        </p:spPr>
        <p:txBody>
          <a:bodyPr/>
          <a:lstStyle/>
          <a:p>
            <a:r>
              <a:rPr lang="pl-PL" dirty="0"/>
              <a:t>Ocena </a:t>
            </a:r>
            <a:r>
              <a:rPr lang="pl-PL" dirty="0" err="1"/>
              <a:t>scoringowa</a:t>
            </a:r>
            <a:r>
              <a:rPr lang="pl-PL" dirty="0"/>
              <a:t>  podmiotu leczniczego Krzysztof Fatalski</a:t>
            </a:r>
          </a:p>
        </p:txBody>
      </p:sp>
    </p:spTree>
    <p:extLst>
      <p:ext uri="{BB962C8B-B14F-4D97-AF65-F5344CB8AC3E}">
        <p14:creationId xmlns:p14="http://schemas.microsoft.com/office/powerpoint/2010/main" val="26233135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ole tekstowe 8"/>
          <p:cNvSpPr txBox="1"/>
          <p:nvPr/>
        </p:nvSpPr>
        <p:spPr>
          <a:xfrm>
            <a:off x="827584" y="833436"/>
            <a:ext cx="7488832" cy="461665"/>
          </a:xfrm>
          <a:prstGeom prst="rect">
            <a:avLst/>
          </a:prstGeom>
          <a:noFill/>
        </p:spPr>
        <p:txBody>
          <a:bodyPr wrap="square" rtlCol="0">
            <a:spAutoFit/>
          </a:bodyPr>
          <a:lstStyle/>
          <a:p>
            <a:pPr algn="ctr"/>
            <a:r>
              <a:rPr lang="pl-PL" sz="2400" b="1" dirty="0">
                <a:solidFill>
                  <a:srgbClr val="901520"/>
                </a:solidFill>
                <a:effectLst>
                  <a:outerShdw blurRad="38100" dist="38100" dir="2700000" algn="tl">
                    <a:srgbClr val="000000">
                      <a:alpha val="43137"/>
                    </a:srgbClr>
                  </a:outerShdw>
                </a:effectLst>
              </a:rPr>
              <a:t>Tworzenie  modelu scoringowego</a:t>
            </a:r>
          </a:p>
        </p:txBody>
      </p:sp>
      <p:sp>
        <p:nvSpPr>
          <p:cNvPr id="10" name="pole tekstowe 9"/>
          <p:cNvSpPr txBox="1"/>
          <p:nvPr/>
        </p:nvSpPr>
        <p:spPr>
          <a:xfrm>
            <a:off x="205215" y="2448254"/>
            <a:ext cx="8047624" cy="923330"/>
          </a:xfrm>
          <a:prstGeom prst="rect">
            <a:avLst/>
          </a:prstGeom>
          <a:noFill/>
        </p:spPr>
        <p:txBody>
          <a:bodyPr wrap="square" rtlCol="0">
            <a:spAutoFit/>
          </a:bodyPr>
          <a:lstStyle/>
          <a:p>
            <a:pPr lvl="1" algn="just"/>
            <a:endParaRPr lang="pl-PL" b="1" dirty="0">
              <a:effectLst>
                <a:outerShdw blurRad="38100" dist="38100" dir="2700000" algn="tl">
                  <a:srgbClr val="000000">
                    <a:alpha val="43137"/>
                  </a:srgbClr>
                </a:outerShdw>
              </a:effectLst>
              <a:latin typeface="Lato" panose="020F0502020204030203" pitchFamily="34" charset="0"/>
              <a:ea typeface="Lato" panose="020F0502020204030203" pitchFamily="34" charset="0"/>
              <a:cs typeface="Lato" panose="020F0502020204030203" pitchFamily="34" charset="0"/>
            </a:endParaRPr>
          </a:p>
          <a:p>
            <a:pPr lvl="1" algn="just"/>
            <a:endParaRPr lang="pl-PL" b="1" dirty="0">
              <a:effectLst>
                <a:outerShdw blurRad="38100" dist="38100" dir="2700000" algn="tl">
                  <a:srgbClr val="000000">
                    <a:alpha val="43137"/>
                  </a:srgbClr>
                </a:outerShdw>
              </a:effectLst>
              <a:latin typeface="Lato" panose="020F0502020204030203" pitchFamily="34" charset="0"/>
              <a:ea typeface="Lato" panose="020F0502020204030203" pitchFamily="34" charset="0"/>
              <a:cs typeface="Lato" panose="020F0502020204030203" pitchFamily="34" charset="0"/>
            </a:endParaRPr>
          </a:p>
          <a:p>
            <a:pPr lvl="1" algn="just"/>
            <a:endParaRPr lang="pl-PL" b="1" dirty="0">
              <a:solidFill>
                <a:srgbClr val="901520"/>
              </a:solidFill>
              <a:effectLst>
                <a:outerShdw blurRad="38100" dist="38100" dir="2700000" algn="tl">
                  <a:srgbClr val="000000">
                    <a:alpha val="43137"/>
                  </a:srgbClr>
                </a:outerShdw>
              </a:effectLst>
              <a:latin typeface="Lato" panose="020F0502020204030203" pitchFamily="34" charset="0"/>
              <a:ea typeface="Lato" panose="020F0502020204030203" pitchFamily="34" charset="0"/>
              <a:cs typeface="Lato" panose="020F0502020204030203" pitchFamily="34" charset="0"/>
            </a:endParaRPr>
          </a:p>
        </p:txBody>
      </p:sp>
      <p:cxnSp>
        <p:nvCxnSpPr>
          <p:cNvPr id="13" name="Łącznik prostoliniowy 12"/>
          <p:cNvCxnSpPr/>
          <p:nvPr/>
        </p:nvCxnSpPr>
        <p:spPr>
          <a:xfrm>
            <a:off x="323528" y="6453336"/>
            <a:ext cx="8568952" cy="0"/>
          </a:xfrm>
          <a:prstGeom prst="line">
            <a:avLst/>
          </a:prstGeom>
          <a:ln w="19050">
            <a:solidFill>
              <a:srgbClr val="002133"/>
            </a:solidFill>
          </a:ln>
        </p:spPr>
        <p:style>
          <a:lnRef idx="1">
            <a:schemeClr val="accent1"/>
          </a:lnRef>
          <a:fillRef idx="0">
            <a:schemeClr val="accent1"/>
          </a:fillRef>
          <a:effectRef idx="0">
            <a:schemeClr val="accent1"/>
          </a:effectRef>
          <a:fontRef idx="minor">
            <a:schemeClr val="tx1"/>
          </a:fontRef>
        </p:style>
      </p:cxnSp>
      <p:sp>
        <p:nvSpPr>
          <p:cNvPr id="5" name="Prostokąt 4">
            <a:extLst>
              <a:ext uri="{FF2B5EF4-FFF2-40B4-BE49-F238E27FC236}">
                <a16:creationId xmlns:a16="http://schemas.microsoft.com/office/drawing/2014/main" id="{AB48FAEC-7CD0-45A5-A011-B859171BBD80}"/>
              </a:ext>
            </a:extLst>
          </p:cNvPr>
          <p:cNvSpPr/>
          <p:nvPr/>
        </p:nvSpPr>
        <p:spPr>
          <a:xfrm>
            <a:off x="248216" y="1436016"/>
            <a:ext cx="8424936" cy="3785652"/>
          </a:xfrm>
          <a:prstGeom prst="rect">
            <a:avLst/>
          </a:prstGeom>
        </p:spPr>
        <p:txBody>
          <a:bodyPr wrap="square">
            <a:spAutoFit/>
          </a:bodyPr>
          <a:lstStyle/>
          <a:p>
            <a:r>
              <a:rPr lang="pl-PL" sz="1600" dirty="0">
                <a:latin typeface="Lato" panose="020F0502020204030203"/>
              </a:rPr>
              <a:t>7.	Parametr (kol. H do L) wskaźnik (przychody ze sprzedaży wg poszczególnych rodzajów – umów z NFZ / liczbę udzielonych świadczeń - porad).Punkty  przyznawane są w przypadku gdy przychody w badanym okresie (miesiącu) są równe lub większe od średniej z ostatnich dwóch miesięcy. Świadczenia w wymienionych zakresach realizowane są na podst. katalogu zidentyfikowanych i różnie wycenionych przez NFZ procedur. Parametr ten daje obraz o wyborze realizowanych procedur i ich wpływu na poziom realizacji kontraktu z NFZ. Możliwe do zaobserwowanie są min. nast. scenariusze:</a:t>
            </a:r>
          </a:p>
          <a:p>
            <a:r>
              <a:rPr lang="pl-PL" sz="1600" dirty="0">
                <a:latin typeface="Lato" panose="020F0502020204030203"/>
              </a:rPr>
              <a:t>- wybór realizacji procedur drożej wycenianych (zmniejszenie ilości świadczeń utrzymanie poziomu generowanych przychodów)</a:t>
            </a:r>
          </a:p>
          <a:p>
            <a:r>
              <a:rPr lang="pl-PL" sz="1600" dirty="0">
                <a:latin typeface="Lato" panose="020F0502020204030203"/>
              </a:rPr>
              <a:t>-  wybór realizacji procedur o niskiej wycenie NFZ zwiększenie ilości świadczeń utrzymanie poziomu generowanych przychodów).</a:t>
            </a:r>
          </a:p>
          <a:p>
            <a:r>
              <a:rPr lang="pl-PL" sz="1600" dirty="0">
                <a:latin typeface="Lato" panose="020F0502020204030203"/>
              </a:rPr>
              <a:t>Biorąc pod uwagę różną wielkość tj. wartość kontraktów z NFZ (generujących 98% przychodów ze sprzedaży) i ich strukturę w  przychodniach przyjęto, iż za zrealizowanie 1% kontraktu z zachowaniem określonych parametrów będzie przyznawany 0,1 punktu.</a:t>
            </a:r>
          </a:p>
          <a:p>
            <a:pPr marL="342900" indent="-342900">
              <a:buFont typeface="+mj-lt"/>
              <a:buAutoNum type="arabicPeriod"/>
            </a:pPr>
            <a:endParaRPr lang="pl-PL" sz="1600" dirty="0">
              <a:latin typeface="Lato" panose="020F0502020204030203"/>
            </a:endParaRPr>
          </a:p>
        </p:txBody>
      </p:sp>
      <p:sp>
        <p:nvSpPr>
          <p:cNvPr id="2" name="Symbol zastępczy stopki 1">
            <a:extLst>
              <a:ext uri="{FF2B5EF4-FFF2-40B4-BE49-F238E27FC236}">
                <a16:creationId xmlns:a16="http://schemas.microsoft.com/office/drawing/2014/main" id="{BDF81644-CDE5-4EE1-B73C-17320278F8E4}"/>
              </a:ext>
            </a:extLst>
          </p:cNvPr>
          <p:cNvSpPr>
            <a:spLocks noGrp="1"/>
          </p:cNvSpPr>
          <p:nvPr>
            <p:ph type="ftr" sz="quarter" idx="11"/>
          </p:nvPr>
        </p:nvSpPr>
        <p:spPr>
          <a:xfrm>
            <a:off x="3124200" y="6453336"/>
            <a:ext cx="2895600" cy="404664"/>
          </a:xfrm>
        </p:spPr>
        <p:txBody>
          <a:bodyPr/>
          <a:lstStyle/>
          <a:p>
            <a:r>
              <a:rPr lang="pl-PL" dirty="0"/>
              <a:t>Ocena </a:t>
            </a:r>
            <a:r>
              <a:rPr lang="pl-PL" dirty="0" err="1"/>
              <a:t>scoringowa</a:t>
            </a:r>
            <a:r>
              <a:rPr lang="pl-PL" dirty="0"/>
              <a:t>  podmiotu leczniczego Krzysztof Fatalski</a:t>
            </a:r>
          </a:p>
        </p:txBody>
      </p:sp>
    </p:spTree>
    <p:extLst>
      <p:ext uri="{BB962C8B-B14F-4D97-AF65-F5344CB8AC3E}">
        <p14:creationId xmlns:p14="http://schemas.microsoft.com/office/powerpoint/2010/main" val="16867581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ole tekstowe 8"/>
          <p:cNvSpPr txBox="1"/>
          <p:nvPr/>
        </p:nvSpPr>
        <p:spPr>
          <a:xfrm>
            <a:off x="827584" y="833436"/>
            <a:ext cx="7488832" cy="461665"/>
          </a:xfrm>
          <a:prstGeom prst="rect">
            <a:avLst/>
          </a:prstGeom>
          <a:noFill/>
        </p:spPr>
        <p:txBody>
          <a:bodyPr wrap="square" rtlCol="0">
            <a:spAutoFit/>
          </a:bodyPr>
          <a:lstStyle/>
          <a:p>
            <a:pPr algn="ctr"/>
            <a:r>
              <a:rPr lang="pl-PL" sz="2400" b="1" dirty="0">
                <a:solidFill>
                  <a:srgbClr val="901520"/>
                </a:solidFill>
                <a:effectLst>
                  <a:outerShdw blurRad="38100" dist="38100" dir="2700000" algn="tl">
                    <a:srgbClr val="000000">
                      <a:alpha val="43137"/>
                    </a:srgbClr>
                  </a:outerShdw>
                </a:effectLst>
              </a:rPr>
              <a:t>Tworzenie  modelu scoringowego</a:t>
            </a:r>
          </a:p>
        </p:txBody>
      </p:sp>
      <p:sp>
        <p:nvSpPr>
          <p:cNvPr id="10" name="pole tekstowe 9"/>
          <p:cNvSpPr txBox="1"/>
          <p:nvPr/>
        </p:nvSpPr>
        <p:spPr>
          <a:xfrm>
            <a:off x="205215" y="2448254"/>
            <a:ext cx="8047624" cy="923330"/>
          </a:xfrm>
          <a:prstGeom prst="rect">
            <a:avLst/>
          </a:prstGeom>
          <a:noFill/>
        </p:spPr>
        <p:txBody>
          <a:bodyPr wrap="square" rtlCol="0">
            <a:spAutoFit/>
          </a:bodyPr>
          <a:lstStyle/>
          <a:p>
            <a:pPr lvl="1" algn="just"/>
            <a:endParaRPr lang="pl-PL" b="1" dirty="0">
              <a:effectLst>
                <a:outerShdw blurRad="38100" dist="38100" dir="2700000" algn="tl">
                  <a:srgbClr val="000000">
                    <a:alpha val="43137"/>
                  </a:srgbClr>
                </a:outerShdw>
              </a:effectLst>
              <a:latin typeface="Lato" panose="020F0502020204030203" pitchFamily="34" charset="0"/>
              <a:ea typeface="Lato" panose="020F0502020204030203" pitchFamily="34" charset="0"/>
              <a:cs typeface="Lato" panose="020F0502020204030203" pitchFamily="34" charset="0"/>
            </a:endParaRPr>
          </a:p>
          <a:p>
            <a:pPr lvl="1" algn="just"/>
            <a:endParaRPr lang="pl-PL" b="1" dirty="0">
              <a:effectLst>
                <a:outerShdw blurRad="38100" dist="38100" dir="2700000" algn="tl">
                  <a:srgbClr val="000000">
                    <a:alpha val="43137"/>
                  </a:srgbClr>
                </a:outerShdw>
              </a:effectLst>
              <a:latin typeface="Lato" panose="020F0502020204030203" pitchFamily="34" charset="0"/>
              <a:ea typeface="Lato" panose="020F0502020204030203" pitchFamily="34" charset="0"/>
              <a:cs typeface="Lato" panose="020F0502020204030203" pitchFamily="34" charset="0"/>
            </a:endParaRPr>
          </a:p>
          <a:p>
            <a:pPr lvl="1" algn="just"/>
            <a:endParaRPr lang="pl-PL" b="1" dirty="0">
              <a:solidFill>
                <a:srgbClr val="901520"/>
              </a:solidFill>
              <a:effectLst>
                <a:outerShdw blurRad="38100" dist="38100" dir="2700000" algn="tl">
                  <a:srgbClr val="000000">
                    <a:alpha val="43137"/>
                  </a:srgbClr>
                </a:outerShdw>
              </a:effectLst>
              <a:latin typeface="Lato" panose="020F0502020204030203" pitchFamily="34" charset="0"/>
              <a:ea typeface="Lato" panose="020F0502020204030203" pitchFamily="34" charset="0"/>
              <a:cs typeface="Lato" panose="020F0502020204030203" pitchFamily="34" charset="0"/>
            </a:endParaRPr>
          </a:p>
        </p:txBody>
      </p:sp>
      <p:cxnSp>
        <p:nvCxnSpPr>
          <p:cNvPr id="13" name="Łącznik prostoliniowy 12"/>
          <p:cNvCxnSpPr/>
          <p:nvPr/>
        </p:nvCxnSpPr>
        <p:spPr>
          <a:xfrm>
            <a:off x="323528" y="6453336"/>
            <a:ext cx="8568952" cy="0"/>
          </a:xfrm>
          <a:prstGeom prst="line">
            <a:avLst/>
          </a:prstGeom>
          <a:ln w="19050">
            <a:solidFill>
              <a:srgbClr val="002133"/>
            </a:solidFill>
          </a:ln>
        </p:spPr>
        <p:style>
          <a:lnRef idx="1">
            <a:schemeClr val="accent1"/>
          </a:lnRef>
          <a:fillRef idx="0">
            <a:schemeClr val="accent1"/>
          </a:fillRef>
          <a:effectRef idx="0">
            <a:schemeClr val="accent1"/>
          </a:effectRef>
          <a:fontRef idx="minor">
            <a:schemeClr val="tx1"/>
          </a:fontRef>
        </p:style>
      </p:cxnSp>
      <p:sp>
        <p:nvSpPr>
          <p:cNvPr id="5" name="Prostokąt 4">
            <a:extLst>
              <a:ext uri="{FF2B5EF4-FFF2-40B4-BE49-F238E27FC236}">
                <a16:creationId xmlns:a16="http://schemas.microsoft.com/office/drawing/2014/main" id="{AB48FAEC-7CD0-45A5-A011-B859171BBD80}"/>
              </a:ext>
            </a:extLst>
          </p:cNvPr>
          <p:cNvSpPr/>
          <p:nvPr/>
        </p:nvSpPr>
        <p:spPr>
          <a:xfrm>
            <a:off x="248216" y="1436016"/>
            <a:ext cx="8424936" cy="1815882"/>
          </a:xfrm>
          <a:prstGeom prst="rect">
            <a:avLst/>
          </a:prstGeom>
        </p:spPr>
        <p:txBody>
          <a:bodyPr wrap="square">
            <a:spAutoFit/>
          </a:bodyPr>
          <a:lstStyle/>
          <a:p>
            <a:r>
              <a:rPr lang="pl-PL" sz="1600" dirty="0">
                <a:latin typeface="Lato" panose="020F0502020204030203"/>
              </a:rPr>
              <a:t>8.	Parametr   (kol. M )  - punkty  przyznawane są w przypadku gdy wartość wykonanych świadczeń mieści się w przedziale od 95% do 105% wartości przedmiotu umowy zawartej z NFZ, licząc narastająco od początku roku.</a:t>
            </a:r>
          </a:p>
          <a:p>
            <a:r>
              <a:rPr lang="pl-PL" sz="1600" dirty="0">
                <a:latin typeface="Lato" panose="020F0502020204030203"/>
              </a:rPr>
              <a:t>9.	Parametr (kol. P) punktu przyznawane w przypadku gdy nie zakończone postępowania o udzielenie zamówienia na udzielanie świadczeń zdrowotnych przez lekarzy pracujących w przychodniach (tzw. kontrakty)  nie przekroczy 4.</a:t>
            </a:r>
          </a:p>
          <a:p>
            <a:endParaRPr lang="pl-PL" sz="1600" dirty="0">
              <a:latin typeface="Lato" panose="020F0502020204030203"/>
            </a:endParaRPr>
          </a:p>
        </p:txBody>
      </p:sp>
      <p:sp>
        <p:nvSpPr>
          <p:cNvPr id="2" name="Symbol zastępczy stopki 1">
            <a:extLst>
              <a:ext uri="{FF2B5EF4-FFF2-40B4-BE49-F238E27FC236}">
                <a16:creationId xmlns:a16="http://schemas.microsoft.com/office/drawing/2014/main" id="{F5860F4A-FF20-4618-A29F-38F297A0D511}"/>
              </a:ext>
            </a:extLst>
          </p:cNvPr>
          <p:cNvSpPr>
            <a:spLocks noGrp="1"/>
          </p:cNvSpPr>
          <p:nvPr>
            <p:ph type="ftr" sz="quarter" idx="11"/>
          </p:nvPr>
        </p:nvSpPr>
        <p:spPr>
          <a:xfrm>
            <a:off x="3124200" y="6453336"/>
            <a:ext cx="2895600" cy="404664"/>
          </a:xfrm>
        </p:spPr>
        <p:txBody>
          <a:bodyPr/>
          <a:lstStyle/>
          <a:p>
            <a:r>
              <a:rPr lang="pl-PL" dirty="0"/>
              <a:t>Ocena </a:t>
            </a:r>
            <a:r>
              <a:rPr lang="pl-PL" dirty="0" err="1"/>
              <a:t>scoringowa</a:t>
            </a:r>
            <a:r>
              <a:rPr lang="pl-PL" dirty="0"/>
              <a:t>  podmiotu leczniczego Krzysztof Fatalski</a:t>
            </a:r>
          </a:p>
        </p:txBody>
      </p:sp>
    </p:spTree>
    <p:extLst>
      <p:ext uri="{BB962C8B-B14F-4D97-AF65-F5344CB8AC3E}">
        <p14:creationId xmlns:p14="http://schemas.microsoft.com/office/powerpoint/2010/main" val="4158537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a:extLst>
              <a:ext uri="{FF2B5EF4-FFF2-40B4-BE49-F238E27FC236}">
                <a16:creationId xmlns:a16="http://schemas.microsoft.com/office/drawing/2014/main" id="{810760E7-B033-8775-E280-1E025D8EBB91}"/>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457200" y="476250"/>
            <a:ext cx="8229600" cy="54737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az 1">
            <a:extLst>
              <a:ext uri="{FF2B5EF4-FFF2-40B4-BE49-F238E27FC236}">
                <a16:creationId xmlns:a16="http://schemas.microsoft.com/office/drawing/2014/main" id="{2E0E950C-8076-4DB3-9775-11D2DC219CDE}"/>
              </a:ext>
            </a:extLst>
          </p:cNvPr>
          <p:cNvPicPr>
            <a:picLocks noChangeAspect="1"/>
          </p:cNvPicPr>
          <p:nvPr/>
        </p:nvPicPr>
        <p:blipFill>
          <a:blip r:embed="rId2"/>
          <a:stretch>
            <a:fillRect/>
          </a:stretch>
        </p:blipFill>
        <p:spPr>
          <a:xfrm>
            <a:off x="944161" y="1340768"/>
            <a:ext cx="6796192" cy="3528392"/>
          </a:xfrm>
          <a:prstGeom prst="rect">
            <a:avLst/>
          </a:prstGeom>
        </p:spPr>
      </p:pic>
      <p:sp>
        <p:nvSpPr>
          <p:cNvPr id="3" name="Symbol zastępczy stopki 2">
            <a:extLst>
              <a:ext uri="{FF2B5EF4-FFF2-40B4-BE49-F238E27FC236}">
                <a16:creationId xmlns:a16="http://schemas.microsoft.com/office/drawing/2014/main" id="{1BD1D3C9-D5D5-48CC-AE34-0F62E254B3E8}"/>
              </a:ext>
            </a:extLst>
          </p:cNvPr>
          <p:cNvSpPr>
            <a:spLocks noGrp="1"/>
          </p:cNvSpPr>
          <p:nvPr>
            <p:ph type="ftr" sz="quarter" idx="11"/>
          </p:nvPr>
        </p:nvSpPr>
        <p:spPr/>
        <p:txBody>
          <a:bodyPr/>
          <a:lstStyle/>
          <a:p>
            <a:r>
              <a:rPr lang="pl-PL" dirty="0"/>
              <a:t>Ocena </a:t>
            </a:r>
            <a:r>
              <a:rPr lang="pl-PL" dirty="0" err="1"/>
              <a:t>scoringowa</a:t>
            </a:r>
            <a:r>
              <a:rPr lang="pl-PL" dirty="0"/>
              <a:t>  podmiotu leczniczego Krzysztof Fatalski</a:t>
            </a:r>
          </a:p>
        </p:txBody>
      </p:sp>
    </p:spTree>
    <p:extLst>
      <p:ext uri="{BB962C8B-B14F-4D97-AF65-F5344CB8AC3E}">
        <p14:creationId xmlns:p14="http://schemas.microsoft.com/office/powerpoint/2010/main" val="6720800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ole tekstowe 8"/>
          <p:cNvSpPr txBox="1"/>
          <p:nvPr/>
        </p:nvSpPr>
        <p:spPr>
          <a:xfrm>
            <a:off x="235657" y="510270"/>
            <a:ext cx="7488832" cy="830997"/>
          </a:xfrm>
          <a:prstGeom prst="rect">
            <a:avLst/>
          </a:prstGeom>
          <a:noFill/>
        </p:spPr>
        <p:txBody>
          <a:bodyPr wrap="square" rtlCol="0">
            <a:spAutoFit/>
          </a:bodyPr>
          <a:lstStyle/>
          <a:p>
            <a:pPr algn="ctr"/>
            <a:r>
              <a:rPr lang="pl-PL" sz="2400" b="1" dirty="0">
                <a:solidFill>
                  <a:srgbClr val="901520"/>
                </a:solidFill>
                <a:effectLst>
                  <a:outerShdw blurRad="38100" dist="38100" dir="2700000" algn="tl">
                    <a:srgbClr val="000000">
                      <a:alpha val="43137"/>
                    </a:srgbClr>
                  </a:outerShdw>
                </a:effectLst>
              </a:rPr>
              <a:t>Podsumowanie zastosowanie oceny scoringowej w podmiocie leczniczym</a:t>
            </a:r>
          </a:p>
        </p:txBody>
      </p:sp>
      <p:sp>
        <p:nvSpPr>
          <p:cNvPr id="10" name="pole tekstowe 9"/>
          <p:cNvSpPr txBox="1"/>
          <p:nvPr/>
        </p:nvSpPr>
        <p:spPr>
          <a:xfrm>
            <a:off x="205215" y="2448254"/>
            <a:ext cx="8047624" cy="923330"/>
          </a:xfrm>
          <a:prstGeom prst="rect">
            <a:avLst/>
          </a:prstGeom>
          <a:noFill/>
        </p:spPr>
        <p:txBody>
          <a:bodyPr wrap="square" rtlCol="0">
            <a:spAutoFit/>
          </a:bodyPr>
          <a:lstStyle/>
          <a:p>
            <a:pPr lvl="1" algn="just"/>
            <a:endParaRPr lang="pl-PL" b="1" dirty="0">
              <a:effectLst>
                <a:outerShdw blurRad="38100" dist="38100" dir="2700000" algn="tl">
                  <a:srgbClr val="000000">
                    <a:alpha val="43137"/>
                  </a:srgbClr>
                </a:outerShdw>
              </a:effectLst>
              <a:latin typeface="Lato" panose="020F0502020204030203" pitchFamily="34" charset="0"/>
              <a:ea typeface="Lato" panose="020F0502020204030203" pitchFamily="34" charset="0"/>
              <a:cs typeface="Lato" panose="020F0502020204030203" pitchFamily="34" charset="0"/>
            </a:endParaRPr>
          </a:p>
          <a:p>
            <a:pPr lvl="1" algn="just"/>
            <a:endParaRPr lang="pl-PL" b="1" dirty="0">
              <a:effectLst>
                <a:outerShdw blurRad="38100" dist="38100" dir="2700000" algn="tl">
                  <a:srgbClr val="000000">
                    <a:alpha val="43137"/>
                  </a:srgbClr>
                </a:outerShdw>
              </a:effectLst>
              <a:latin typeface="Lato" panose="020F0502020204030203" pitchFamily="34" charset="0"/>
              <a:ea typeface="Lato" panose="020F0502020204030203" pitchFamily="34" charset="0"/>
              <a:cs typeface="Lato" panose="020F0502020204030203" pitchFamily="34" charset="0"/>
            </a:endParaRPr>
          </a:p>
          <a:p>
            <a:pPr lvl="1" algn="just"/>
            <a:endParaRPr lang="pl-PL" b="1" dirty="0">
              <a:solidFill>
                <a:srgbClr val="901520"/>
              </a:solidFill>
              <a:effectLst>
                <a:outerShdw blurRad="38100" dist="38100" dir="2700000" algn="tl">
                  <a:srgbClr val="000000">
                    <a:alpha val="43137"/>
                  </a:srgbClr>
                </a:outerShdw>
              </a:effectLst>
              <a:latin typeface="Lato" panose="020F0502020204030203" pitchFamily="34" charset="0"/>
              <a:ea typeface="Lato" panose="020F0502020204030203" pitchFamily="34" charset="0"/>
              <a:cs typeface="Lato" panose="020F0502020204030203" pitchFamily="34" charset="0"/>
            </a:endParaRPr>
          </a:p>
        </p:txBody>
      </p:sp>
      <p:cxnSp>
        <p:nvCxnSpPr>
          <p:cNvPr id="13" name="Łącznik prostoliniowy 12"/>
          <p:cNvCxnSpPr/>
          <p:nvPr/>
        </p:nvCxnSpPr>
        <p:spPr>
          <a:xfrm>
            <a:off x="323528" y="6453336"/>
            <a:ext cx="8568952" cy="0"/>
          </a:xfrm>
          <a:prstGeom prst="line">
            <a:avLst/>
          </a:prstGeom>
          <a:ln w="19050">
            <a:solidFill>
              <a:srgbClr val="002133"/>
            </a:solidFill>
          </a:ln>
        </p:spPr>
        <p:style>
          <a:lnRef idx="1">
            <a:schemeClr val="accent1"/>
          </a:lnRef>
          <a:fillRef idx="0">
            <a:schemeClr val="accent1"/>
          </a:fillRef>
          <a:effectRef idx="0">
            <a:schemeClr val="accent1"/>
          </a:effectRef>
          <a:fontRef idx="minor">
            <a:schemeClr val="tx1"/>
          </a:fontRef>
        </p:style>
      </p:cxnSp>
      <p:sp>
        <p:nvSpPr>
          <p:cNvPr id="3" name="Prostokąt 2">
            <a:extLst>
              <a:ext uri="{FF2B5EF4-FFF2-40B4-BE49-F238E27FC236}">
                <a16:creationId xmlns:a16="http://schemas.microsoft.com/office/drawing/2014/main" id="{2C775071-2049-43B8-8302-5317E7F70F4A}"/>
              </a:ext>
            </a:extLst>
          </p:cNvPr>
          <p:cNvSpPr/>
          <p:nvPr/>
        </p:nvSpPr>
        <p:spPr>
          <a:xfrm>
            <a:off x="623076" y="1506521"/>
            <a:ext cx="8315709" cy="4356770"/>
          </a:xfrm>
          <a:prstGeom prst="rect">
            <a:avLst/>
          </a:prstGeom>
        </p:spPr>
        <p:txBody>
          <a:bodyPr wrap="square">
            <a:spAutoFit/>
          </a:bodyPr>
          <a:lstStyle/>
          <a:p>
            <a:pPr indent="228600" algn="just">
              <a:lnSpc>
                <a:spcPct val="150000"/>
              </a:lnSpc>
              <a:spcBef>
                <a:spcPts val="600"/>
              </a:spcBef>
              <a:spcAft>
                <a:spcPts val="0"/>
              </a:spcAft>
            </a:pPr>
            <a:r>
              <a:rPr lang="pl-PL" dirty="0">
                <a:latin typeface="Times New Roman" panose="02020603050405020304" pitchFamily="18" charset="0"/>
                <a:ea typeface="Times New Roman" panose="02020603050405020304" pitchFamily="18" charset="0"/>
                <a:cs typeface="Times New Roman" panose="02020603050405020304" pitchFamily="18" charset="0"/>
              </a:rPr>
              <a:t>Przedstawiony przykład modelu oceny scoringowej przychodni cechuje: </a:t>
            </a:r>
            <a:endParaRPr lang="pl-PL"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mj-lt"/>
              <a:buAutoNum type="arabicPeriod"/>
            </a:pPr>
            <a:r>
              <a:rPr lang="pl-PL" dirty="0">
                <a:latin typeface="Times New Roman" panose="02020603050405020304" pitchFamily="18" charset="0"/>
                <a:ea typeface="Times New Roman" panose="02020603050405020304" pitchFamily="18" charset="0"/>
                <a:cs typeface="Times New Roman" panose="02020603050405020304" pitchFamily="18" charset="0"/>
              </a:rPr>
              <a:t>Prostota.</a:t>
            </a:r>
            <a:endParaRPr lang="pl-PL"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mj-lt"/>
              <a:buAutoNum type="arabicPeriod"/>
            </a:pPr>
            <a:r>
              <a:rPr lang="pl-PL" dirty="0">
                <a:latin typeface="Times New Roman" panose="02020603050405020304" pitchFamily="18" charset="0"/>
                <a:ea typeface="Times New Roman" panose="02020603050405020304" pitchFamily="18" charset="0"/>
                <a:cs typeface="Times New Roman" panose="02020603050405020304" pitchFamily="18" charset="0"/>
              </a:rPr>
              <a:t>Homogeniczność procesu oceny przychodni.</a:t>
            </a:r>
            <a:endParaRPr lang="pl-PL"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mj-lt"/>
              <a:buAutoNum type="arabicPeriod"/>
            </a:pPr>
            <a:r>
              <a:rPr lang="pl-PL" dirty="0">
                <a:latin typeface="Times New Roman" panose="02020603050405020304" pitchFamily="18" charset="0"/>
                <a:ea typeface="Times New Roman" panose="02020603050405020304" pitchFamily="18" charset="0"/>
                <a:cs typeface="Times New Roman" panose="02020603050405020304" pitchFamily="18" charset="0"/>
              </a:rPr>
              <a:t>Periodyczność dostarczanych ocen.</a:t>
            </a:r>
            <a:endParaRPr lang="pl-PL" sz="1600" dirty="0">
              <a:latin typeface="Calibri" panose="020F0502020204030204" pitchFamily="34" charset="0"/>
              <a:ea typeface="Calibri" panose="020F0502020204030204" pitchFamily="34" charset="0"/>
              <a:cs typeface="Times New Roman" panose="02020603050405020304" pitchFamily="18" charset="0"/>
            </a:endParaRPr>
          </a:p>
          <a:p>
            <a:pPr indent="228600" algn="just">
              <a:lnSpc>
                <a:spcPct val="150000"/>
              </a:lnSpc>
              <a:spcBef>
                <a:spcPts val="600"/>
              </a:spcBef>
              <a:spcAft>
                <a:spcPts val="0"/>
              </a:spcAft>
            </a:pPr>
            <a:r>
              <a:rPr lang="pl-PL" dirty="0">
                <a:latin typeface="Times New Roman" panose="02020603050405020304" pitchFamily="18" charset="0"/>
                <a:ea typeface="Times New Roman" panose="02020603050405020304" pitchFamily="18" charset="0"/>
                <a:cs typeface="Times New Roman" panose="02020603050405020304" pitchFamily="18" charset="0"/>
              </a:rPr>
              <a:t>Prostota i szybkość ocen scoringowych wpływa </a:t>
            </a:r>
            <a:r>
              <a:rPr lang="pl-PL" b="1" dirty="0">
                <a:latin typeface="Times New Roman" panose="02020603050405020304" pitchFamily="18" charset="0"/>
                <a:ea typeface="Times New Roman" panose="02020603050405020304" pitchFamily="18" charset="0"/>
                <a:cs typeface="Times New Roman" panose="02020603050405020304" pitchFamily="18" charset="0"/>
              </a:rPr>
              <a:t>na wydajność podmiotów w obszarze analiz finansowy</a:t>
            </a:r>
            <a:r>
              <a:rPr lang="pl-PL" dirty="0">
                <a:latin typeface="Times New Roman" panose="02020603050405020304" pitchFamily="18" charset="0"/>
                <a:ea typeface="Times New Roman" panose="02020603050405020304" pitchFamily="18" charset="0"/>
                <a:cs typeface="Times New Roman" panose="02020603050405020304" pitchFamily="18" charset="0"/>
              </a:rPr>
              <a:t>ch prowadzonych przez pracowników pionu </a:t>
            </a:r>
            <a:r>
              <a:rPr lang="pl-PL" dirty="0" err="1">
                <a:latin typeface="Times New Roman" panose="02020603050405020304" pitchFamily="18" charset="0"/>
                <a:ea typeface="Times New Roman" panose="02020603050405020304" pitchFamily="18" charset="0"/>
                <a:cs typeface="Times New Roman" panose="02020603050405020304" pitchFamily="18" charset="0"/>
              </a:rPr>
              <a:t>ekonomiczno</a:t>
            </a:r>
            <a:r>
              <a:rPr lang="pl-PL" dirty="0">
                <a:latin typeface="Times New Roman" panose="02020603050405020304" pitchFamily="18" charset="0"/>
                <a:ea typeface="Times New Roman" panose="02020603050405020304" pitchFamily="18" charset="0"/>
                <a:cs typeface="Times New Roman" panose="02020603050405020304" pitchFamily="18" charset="0"/>
              </a:rPr>
              <a:t> – finansowego, wynika z ograniczenia prac analitycznych do właściwych przedsiębiorstw. </a:t>
            </a:r>
            <a:r>
              <a:rPr lang="pl-PL" b="1" dirty="0">
                <a:latin typeface="Times New Roman" panose="02020603050405020304" pitchFamily="18" charset="0"/>
                <a:ea typeface="Times New Roman" panose="02020603050405020304" pitchFamily="18" charset="0"/>
                <a:cs typeface="Times New Roman" panose="02020603050405020304" pitchFamily="18" charset="0"/>
              </a:rPr>
              <a:t>Dostarczane oceny wpływają  na wydłużenie ram czasowych wprowadzenia działań naprawczych w badanych sparametryzowanych obszarach działalności. </a:t>
            </a:r>
            <a:endParaRPr lang="pl-PL" sz="1600" b="1"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Bef>
                <a:spcPts val="600"/>
              </a:spcBef>
              <a:spcAft>
                <a:spcPts val="0"/>
              </a:spcAft>
            </a:pPr>
            <a:r>
              <a:rPr lang="pl-PL" dirty="0">
                <a:latin typeface="Times New Roman" panose="02020603050405020304" pitchFamily="18" charset="0"/>
                <a:ea typeface="Times New Roman" panose="02020603050405020304" pitchFamily="18" charset="0"/>
                <a:cs typeface="Times New Roman" panose="02020603050405020304" pitchFamily="18" charset="0"/>
              </a:rPr>
              <a:t> 	</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Symbol zastępczy stopki 1">
            <a:extLst>
              <a:ext uri="{FF2B5EF4-FFF2-40B4-BE49-F238E27FC236}">
                <a16:creationId xmlns:a16="http://schemas.microsoft.com/office/drawing/2014/main" id="{35BD82C2-5EA4-466C-98EC-0673BACAF933}"/>
              </a:ext>
            </a:extLst>
          </p:cNvPr>
          <p:cNvSpPr>
            <a:spLocks noGrp="1"/>
          </p:cNvSpPr>
          <p:nvPr>
            <p:ph type="ftr" sz="quarter" idx="11"/>
          </p:nvPr>
        </p:nvSpPr>
        <p:spPr>
          <a:xfrm>
            <a:off x="3124200" y="6356350"/>
            <a:ext cx="2895600" cy="501650"/>
          </a:xfrm>
        </p:spPr>
        <p:txBody>
          <a:bodyPr/>
          <a:lstStyle/>
          <a:p>
            <a:r>
              <a:rPr lang="pl-PL" dirty="0"/>
              <a:t>Ocena </a:t>
            </a:r>
            <a:r>
              <a:rPr lang="pl-PL" dirty="0" err="1"/>
              <a:t>scoringowa</a:t>
            </a:r>
            <a:r>
              <a:rPr lang="pl-PL" dirty="0"/>
              <a:t>  podmiotu leczniczego Krzysztof Fatalski</a:t>
            </a:r>
          </a:p>
        </p:txBody>
      </p:sp>
    </p:spTree>
    <p:extLst>
      <p:ext uri="{BB962C8B-B14F-4D97-AF65-F5344CB8AC3E}">
        <p14:creationId xmlns:p14="http://schemas.microsoft.com/office/powerpoint/2010/main" val="19575447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ole tekstowe 8"/>
          <p:cNvSpPr txBox="1"/>
          <p:nvPr/>
        </p:nvSpPr>
        <p:spPr>
          <a:xfrm>
            <a:off x="467543" y="510271"/>
            <a:ext cx="7256945" cy="830997"/>
          </a:xfrm>
          <a:prstGeom prst="rect">
            <a:avLst/>
          </a:prstGeom>
          <a:noFill/>
        </p:spPr>
        <p:txBody>
          <a:bodyPr wrap="square" rtlCol="0">
            <a:spAutoFit/>
          </a:bodyPr>
          <a:lstStyle/>
          <a:p>
            <a:pPr algn="ctr"/>
            <a:r>
              <a:rPr lang="pl-PL" sz="2400" b="1" dirty="0">
                <a:solidFill>
                  <a:srgbClr val="901520"/>
                </a:solidFill>
                <a:effectLst>
                  <a:outerShdw blurRad="38100" dist="38100" dir="2700000" algn="tl">
                    <a:srgbClr val="000000">
                      <a:alpha val="43137"/>
                    </a:srgbClr>
                  </a:outerShdw>
                </a:effectLst>
              </a:rPr>
              <a:t>Podsumowanie zastosowanie oceny scoringowej w podmiocie leczniczym</a:t>
            </a:r>
          </a:p>
        </p:txBody>
      </p:sp>
      <p:sp>
        <p:nvSpPr>
          <p:cNvPr id="10" name="pole tekstowe 9"/>
          <p:cNvSpPr txBox="1"/>
          <p:nvPr/>
        </p:nvSpPr>
        <p:spPr>
          <a:xfrm>
            <a:off x="205215" y="2448254"/>
            <a:ext cx="8047624" cy="923330"/>
          </a:xfrm>
          <a:prstGeom prst="rect">
            <a:avLst/>
          </a:prstGeom>
          <a:noFill/>
        </p:spPr>
        <p:txBody>
          <a:bodyPr wrap="square" rtlCol="0">
            <a:spAutoFit/>
          </a:bodyPr>
          <a:lstStyle/>
          <a:p>
            <a:pPr lvl="1" algn="just"/>
            <a:endParaRPr lang="pl-PL" b="1" dirty="0">
              <a:effectLst>
                <a:outerShdw blurRad="38100" dist="38100" dir="2700000" algn="tl">
                  <a:srgbClr val="000000">
                    <a:alpha val="43137"/>
                  </a:srgbClr>
                </a:outerShdw>
              </a:effectLst>
              <a:latin typeface="Lato" panose="020F0502020204030203" pitchFamily="34" charset="0"/>
              <a:ea typeface="Lato" panose="020F0502020204030203" pitchFamily="34" charset="0"/>
              <a:cs typeface="Lato" panose="020F0502020204030203" pitchFamily="34" charset="0"/>
            </a:endParaRPr>
          </a:p>
          <a:p>
            <a:pPr lvl="1" algn="just"/>
            <a:endParaRPr lang="pl-PL" b="1" dirty="0">
              <a:effectLst>
                <a:outerShdw blurRad="38100" dist="38100" dir="2700000" algn="tl">
                  <a:srgbClr val="000000">
                    <a:alpha val="43137"/>
                  </a:srgbClr>
                </a:outerShdw>
              </a:effectLst>
              <a:latin typeface="Lato" panose="020F0502020204030203" pitchFamily="34" charset="0"/>
              <a:ea typeface="Lato" panose="020F0502020204030203" pitchFamily="34" charset="0"/>
              <a:cs typeface="Lato" panose="020F0502020204030203" pitchFamily="34" charset="0"/>
            </a:endParaRPr>
          </a:p>
          <a:p>
            <a:pPr lvl="1" algn="just"/>
            <a:endParaRPr lang="pl-PL" b="1" dirty="0">
              <a:solidFill>
                <a:srgbClr val="901520"/>
              </a:solidFill>
              <a:effectLst>
                <a:outerShdw blurRad="38100" dist="38100" dir="2700000" algn="tl">
                  <a:srgbClr val="000000">
                    <a:alpha val="43137"/>
                  </a:srgbClr>
                </a:outerShdw>
              </a:effectLst>
              <a:latin typeface="Lato" panose="020F0502020204030203" pitchFamily="34" charset="0"/>
              <a:ea typeface="Lato" panose="020F0502020204030203" pitchFamily="34" charset="0"/>
              <a:cs typeface="Lato" panose="020F0502020204030203" pitchFamily="34" charset="0"/>
            </a:endParaRPr>
          </a:p>
        </p:txBody>
      </p:sp>
      <p:cxnSp>
        <p:nvCxnSpPr>
          <p:cNvPr id="13" name="Łącznik prostoliniowy 12"/>
          <p:cNvCxnSpPr/>
          <p:nvPr/>
        </p:nvCxnSpPr>
        <p:spPr>
          <a:xfrm>
            <a:off x="323528" y="6453336"/>
            <a:ext cx="8568952" cy="0"/>
          </a:xfrm>
          <a:prstGeom prst="line">
            <a:avLst/>
          </a:prstGeom>
          <a:ln w="19050">
            <a:solidFill>
              <a:srgbClr val="002133"/>
            </a:solidFill>
          </a:ln>
        </p:spPr>
        <p:style>
          <a:lnRef idx="1">
            <a:schemeClr val="accent1"/>
          </a:lnRef>
          <a:fillRef idx="0">
            <a:schemeClr val="accent1"/>
          </a:fillRef>
          <a:effectRef idx="0">
            <a:schemeClr val="accent1"/>
          </a:effectRef>
          <a:fontRef idx="minor">
            <a:schemeClr val="tx1"/>
          </a:fontRef>
        </p:style>
      </p:cxnSp>
      <p:sp>
        <p:nvSpPr>
          <p:cNvPr id="3" name="Prostokąt 2">
            <a:extLst>
              <a:ext uri="{FF2B5EF4-FFF2-40B4-BE49-F238E27FC236}">
                <a16:creationId xmlns:a16="http://schemas.microsoft.com/office/drawing/2014/main" id="{2C775071-2049-43B8-8302-5317E7F70F4A}"/>
              </a:ext>
            </a:extLst>
          </p:cNvPr>
          <p:cNvSpPr/>
          <p:nvPr/>
        </p:nvSpPr>
        <p:spPr>
          <a:xfrm>
            <a:off x="308354" y="1484784"/>
            <a:ext cx="8315709" cy="3262753"/>
          </a:xfrm>
          <a:prstGeom prst="rect">
            <a:avLst/>
          </a:prstGeom>
        </p:spPr>
        <p:txBody>
          <a:bodyPr wrap="square">
            <a:spAutoFit/>
          </a:bodyPr>
          <a:lstStyle/>
          <a:p>
            <a:pPr marL="285750" indent="-285750" algn="just">
              <a:buFont typeface="Wingdings" panose="05000000000000000000" pitchFamily="2" charset="2"/>
              <a:buChar char="q"/>
            </a:pPr>
            <a:r>
              <a:rPr lang="pl-PL" dirty="0">
                <a:latin typeface="Lato"/>
              </a:rPr>
              <a:t>Homogeniczność ocen pozwala na budowanie rozumianego i akceptowanego przez kierownictwo podmiotu systemu motywacyjnego. </a:t>
            </a:r>
          </a:p>
          <a:p>
            <a:pPr marL="285750" indent="-285750" algn="just">
              <a:buFont typeface="Wingdings" panose="05000000000000000000" pitchFamily="2" charset="2"/>
              <a:buChar char="q"/>
            </a:pPr>
            <a:endParaRPr lang="pl-PL" dirty="0">
              <a:latin typeface="Lato"/>
            </a:endParaRPr>
          </a:p>
          <a:p>
            <a:pPr marL="285750" indent="-285750" algn="just">
              <a:buFont typeface="Wingdings" panose="05000000000000000000" pitchFamily="2" charset="2"/>
              <a:buChar char="q"/>
            </a:pPr>
            <a:r>
              <a:rPr lang="pl-PL" dirty="0">
                <a:latin typeface="Lato"/>
              </a:rPr>
              <a:t>Problematyczny jest wybór jak i zakres parametrów oceny i odpowiedniej liczby punktów. Rozszerzenie zakresu parametrów i co za tym idzie pozyskania i przetworzenia w tym celu danych wymusza wsparcie systemem informatycznym. </a:t>
            </a:r>
          </a:p>
          <a:p>
            <a:pPr marL="285750" indent="-285750" algn="just">
              <a:buFont typeface="Wingdings" panose="05000000000000000000" pitchFamily="2" charset="2"/>
              <a:buChar char="q"/>
            </a:pPr>
            <a:endParaRPr lang="pl-PL" dirty="0">
              <a:latin typeface="Lato"/>
            </a:endParaRPr>
          </a:p>
          <a:p>
            <a:pPr marL="285750" indent="-285750" algn="just">
              <a:buFont typeface="Wingdings" panose="05000000000000000000" pitchFamily="2" charset="2"/>
              <a:buChar char="q"/>
            </a:pPr>
            <a:r>
              <a:rPr lang="pl-PL" dirty="0">
                <a:latin typeface="Lato"/>
              </a:rPr>
              <a:t>Obecnie w podmiotach leczniczych występuje duży problem z integracją systemów dot.  tzw. części szarej i białej.</a:t>
            </a:r>
          </a:p>
          <a:p>
            <a:pPr indent="228600" algn="just">
              <a:lnSpc>
                <a:spcPct val="150000"/>
              </a:lnSpc>
              <a:spcBef>
                <a:spcPts val="600"/>
              </a:spcBef>
              <a:spcAft>
                <a:spcPts val="0"/>
              </a:spcAft>
            </a:pPr>
            <a:endParaRPr lang="pl-PL" sz="1600" dirty="0">
              <a:effectLst/>
              <a:latin typeface="Lato"/>
              <a:ea typeface="Calibri" panose="020F0502020204030204" pitchFamily="34" charset="0"/>
              <a:cs typeface="Times New Roman" panose="02020603050405020304" pitchFamily="18" charset="0"/>
            </a:endParaRPr>
          </a:p>
        </p:txBody>
      </p:sp>
      <p:sp>
        <p:nvSpPr>
          <p:cNvPr id="2" name="Symbol zastępczy stopki 1">
            <a:extLst>
              <a:ext uri="{FF2B5EF4-FFF2-40B4-BE49-F238E27FC236}">
                <a16:creationId xmlns:a16="http://schemas.microsoft.com/office/drawing/2014/main" id="{5B43FF25-DFE3-419C-831B-F8E6B447DCE1}"/>
              </a:ext>
            </a:extLst>
          </p:cNvPr>
          <p:cNvSpPr>
            <a:spLocks noGrp="1"/>
          </p:cNvSpPr>
          <p:nvPr>
            <p:ph type="ftr" sz="quarter" idx="11"/>
          </p:nvPr>
        </p:nvSpPr>
        <p:spPr>
          <a:xfrm>
            <a:off x="3124200" y="6453336"/>
            <a:ext cx="2895600" cy="404664"/>
          </a:xfrm>
        </p:spPr>
        <p:txBody>
          <a:bodyPr/>
          <a:lstStyle/>
          <a:p>
            <a:r>
              <a:rPr lang="pl-PL" dirty="0"/>
              <a:t>Ocena </a:t>
            </a:r>
            <a:r>
              <a:rPr lang="pl-PL" dirty="0" err="1"/>
              <a:t>scoringowa</a:t>
            </a:r>
            <a:r>
              <a:rPr lang="pl-PL" dirty="0"/>
              <a:t>  podmiotu leczniczego Krzysztof Fatalski</a:t>
            </a:r>
          </a:p>
        </p:txBody>
      </p:sp>
    </p:spTree>
    <p:extLst>
      <p:ext uri="{BB962C8B-B14F-4D97-AF65-F5344CB8AC3E}">
        <p14:creationId xmlns:p14="http://schemas.microsoft.com/office/powerpoint/2010/main" val="23890823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ole tekstowe 8"/>
          <p:cNvSpPr txBox="1"/>
          <p:nvPr/>
        </p:nvSpPr>
        <p:spPr>
          <a:xfrm>
            <a:off x="235657" y="510270"/>
            <a:ext cx="7488832" cy="830997"/>
          </a:xfrm>
          <a:prstGeom prst="rect">
            <a:avLst/>
          </a:prstGeom>
          <a:noFill/>
        </p:spPr>
        <p:txBody>
          <a:bodyPr wrap="square" rtlCol="0">
            <a:spAutoFit/>
          </a:bodyPr>
          <a:lstStyle/>
          <a:p>
            <a:pPr algn="ctr"/>
            <a:r>
              <a:rPr lang="pl-PL" sz="2400" b="1" dirty="0">
                <a:solidFill>
                  <a:srgbClr val="901520"/>
                </a:solidFill>
                <a:effectLst>
                  <a:outerShdw blurRad="38100" dist="38100" dir="2700000" algn="tl">
                    <a:srgbClr val="000000">
                      <a:alpha val="43137"/>
                    </a:srgbClr>
                  </a:outerShdw>
                </a:effectLst>
              </a:rPr>
              <a:t>Podsumowanie zastosowanie oceny scoringowej w podmiocie leczniczym</a:t>
            </a:r>
          </a:p>
        </p:txBody>
      </p:sp>
      <p:sp>
        <p:nvSpPr>
          <p:cNvPr id="10" name="pole tekstowe 9"/>
          <p:cNvSpPr txBox="1"/>
          <p:nvPr/>
        </p:nvSpPr>
        <p:spPr>
          <a:xfrm>
            <a:off x="205215" y="2448254"/>
            <a:ext cx="8047624" cy="923330"/>
          </a:xfrm>
          <a:prstGeom prst="rect">
            <a:avLst/>
          </a:prstGeom>
          <a:noFill/>
        </p:spPr>
        <p:txBody>
          <a:bodyPr wrap="square" rtlCol="0">
            <a:spAutoFit/>
          </a:bodyPr>
          <a:lstStyle/>
          <a:p>
            <a:pPr lvl="1" algn="just"/>
            <a:endParaRPr lang="pl-PL" b="1" dirty="0">
              <a:effectLst>
                <a:outerShdw blurRad="38100" dist="38100" dir="2700000" algn="tl">
                  <a:srgbClr val="000000">
                    <a:alpha val="43137"/>
                  </a:srgbClr>
                </a:outerShdw>
              </a:effectLst>
              <a:latin typeface="Lato" panose="020F0502020204030203" pitchFamily="34" charset="0"/>
              <a:ea typeface="Lato" panose="020F0502020204030203" pitchFamily="34" charset="0"/>
              <a:cs typeface="Lato" panose="020F0502020204030203" pitchFamily="34" charset="0"/>
            </a:endParaRPr>
          </a:p>
          <a:p>
            <a:pPr lvl="1" algn="just"/>
            <a:endParaRPr lang="pl-PL" b="1" dirty="0">
              <a:effectLst>
                <a:outerShdw blurRad="38100" dist="38100" dir="2700000" algn="tl">
                  <a:srgbClr val="000000">
                    <a:alpha val="43137"/>
                  </a:srgbClr>
                </a:outerShdw>
              </a:effectLst>
              <a:latin typeface="Lato" panose="020F0502020204030203" pitchFamily="34" charset="0"/>
              <a:ea typeface="Lato" panose="020F0502020204030203" pitchFamily="34" charset="0"/>
              <a:cs typeface="Lato" panose="020F0502020204030203" pitchFamily="34" charset="0"/>
            </a:endParaRPr>
          </a:p>
          <a:p>
            <a:pPr lvl="1" algn="just"/>
            <a:endParaRPr lang="pl-PL" b="1" dirty="0">
              <a:solidFill>
                <a:srgbClr val="901520"/>
              </a:solidFill>
              <a:effectLst>
                <a:outerShdw blurRad="38100" dist="38100" dir="2700000" algn="tl">
                  <a:srgbClr val="000000">
                    <a:alpha val="43137"/>
                  </a:srgbClr>
                </a:outerShdw>
              </a:effectLst>
              <a:latin typeface="Lato" panose="020F0502020204030203" pitchFamily="34" charset="0"/>
              <a:ea typeface="Lato" panose="020F0502020204030203" pitchFamily="34" charset="0"/>
              <a:cs typeface="Lato" panose="020F0502020204030203" pitchFamily="34" charset="0"/>
            </a:endParaRPr>
          </a:p>
        </p:txBody>
      </p:sp>
      <p:cxnSp>
        <p:nvCxnSpPr>
          <p:cNvPr id="13" name="Łącznik prostoliniowy 12"/>
          <p:cNvCxnSpPr/>
          <p:nvPr/>
        </p:nvCxnSpPr>
        <p:spPr>
          <a:xfrm>
            <a:off x="323528" y="6453336"/>
            <a:ext cx="8568952" cy="0"/>
          </a:xfrm>
          <a:prstGeom prst="line">
            <a:avLst/>
          </a:prstGeom>
          <a:ln w="19050">
            <a:solidFill>
              <a:srgbClr val="002133"/>
            </a:solidFill>
          </a:ln>
        </p:spPr>
        <p:style>
          <a:lnRef idx="1">
            <a:schemeClr val="accent1"/>
          </a:lnRef>
          <a:fillRef idx="0">
            <a:schemeClr val="accent1"/>
          </a:fillRef>
          <a:effectRef idx="0">
            <a:schemeClr val="accent1"/>
          </a:effectRef>
          <a:fontRef idx="minor">
            <a:schemeClr val="tx1"/>
          </a:fontRef>
        </p:style>
      </p:cxnSp>
      <p:sp>
        <p:nvSpPr>
          <p:cNvPr id="2" name="Prostokąt 1">
            <a:extLst>
              <a:ext uri="{FF2B5EF4-FFF2-40B4-BE49-F238E27FC236}">
                <a16:creationId xmlns:a16="http://schemas.microsoft.com/office/drawing/2014/main" id="{B2482B02-5516-4214-8F13-5C1949A0E592}"/>
              </a:ext>
            </a:extLst>
          </p:cNvPr>
          <p:cNvSpPr/>
          <p:nvPr/>
        </p:nvSpPr>
        <p:spPr>
          <a:xfrm>
            <a:off x="323529" y="1412782"/>
            <a:ext cx="7400960" cy="3525773"/>
          </a:xfrm>
          <a:prstGeom prst="rect">
            <a:avLst/>
          </a:prstGeom>
        </p:spPr>
        <p:txBody>
          <a:bodyPr wrap="square">
            <a:spAutoFit/>
          </a:bodyPr>
          <a:lstStyle/>
          <a:p>
            <a:pPr marL="285750" indent="-285750" algn="just">
              <a:lnSpc>
                <a:spcPct val="150000"/>
              </a:lnSpc>
              <a:spcBef>
                <a:spcPts val="600"/>
              </a:spcBef>
              <a:spcAft>
                <a:spcPts val="0"/>
              </a:spcAft>
              <a:buFont typeface="Wingdings" panose="05000000000000000000" pitchFamily="2" charset="2"/>
              <a:buChar char="q"/>
            </a:pPr>
            <a:r>
              <a:rPr lang="pl-PL" dirty="0">
                <a:latin typeface="Lato"/>
                <a:ea typeface="Times New Roman" panose="02020603050405020304" pitchFamily="18" charset="0"/>
                <a:cs typeface="Times New Roman" panose="02020603050405020304" pitchFamily="18" charset="0"/>
              </a:rPr>
              <a:t>Występuje konieczność ustawicznego monitorowania i analizy modelu. Celem uchronienia systemu przed dezaktualizacją, dostosowując go do zmiennych realiów należy na bieżąco uaktualniać tzw. tablice scoringowe.</a:t>
            </a:r>
            <a:endParaRPr lang="pl-PL" sz="1600" dirty="0">
              <a:latin typeface="Lato"/>
              <a:ea typeface="Calibri" panose="020F0502020204030204" pitchFamily="34" charset="0"/>
              <a:cs typeface="Times New Roman" panose="02020603050405020304" pitchFamily="18" charset="0"/>
            </a:endParaRPr>
          </a:p>
          <a:p>
            <a:pPr marL="285750" indent="-285750" algn="just">
              <a:lnSpc>
                <a:spcPct val="150000"/>
              </a:lnSpc>
              <a:spcBef>
                <a:spcPts val="600"/>
              </a:spcBef>
              <a:spcAft>
                <a:spcPts val="0"/>
              </a:spcAft>
              <a:buFont typeface="Wingdings" panose="05000000000000000000" pitchFamily="2" charset="2"/>
              <a:buChar char="q"/>
            </a:pPr>
            <a:r>
              <a:rPr lang="pl-PL" dirty="0">
                <a:latin typeface="Lato"/>
                <a:ea typeface="Times New Roman" panose="02020603050405020304" pitchFamily="18" charset="0"/>
                <a:cs typeface="Times New Roman" panose="02020603050405020304" pitchFamily="18" charset="0"/>
              </a:rPr>
              <a:t>Słabą stroną zaprezentowanego modelu oceny scoringowej, bywa jego zbytnia ogólnikowość jak też brak części poświęconej analizie jakościowej.</a:t>
            </a:r>
            <a:endParaRPr lang="pl-PL" sz="1600" dirty="0">
              <a:latin typeface="Lato"/>
              <a:ea typeface="Calibri" panose="020F0502020204030204" pitchFamily="34" charset="0"/>
              <a:cs typeface="Times New Roman" panose="02020603050405020304" pitchFamily="18" charset="0"/>
            </a:endParaRPr>
          </a:p>
          <a:p>
            <a:pPr algn="just">
              <a:lnSpc>
                <a:spcPct val="150000"/>
              </a:lnSpc>
              <a:spcBef>
                <a:spcPts val="600"/>
              </a:spcBef>
              <a:spcAft>
                <a:spcPts val="0"/>
              </a:spcAft>
            </a:pPr>
            <a:r>
              <a:rPr lang="pl-PL" dirty="0">
                <a:latin typeface="Times New Roman" panose="02020603050405020304" pitchFamily="18" charset="0"/>
                <a:ea typeface="Times New Roman" panose="02020603050405020304" pitchFamily="18" charset="0"/>
                <a:cs typeface="Times New Roman" panose="02020603050405020304" pitchFamily="18" charset="0"/>
              </a:rPr>
              <a:t> </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ymbol zastępczy stopki 2">
            <a:extLst>
              <a:ext uri="{FF2B5EF4-FFF2-40B4-BE49-F238E27FC236}">
                <a16:creationId xmlns:a16="http://schemas.microsoft.com/office/drawing/2014/main" id="{EB6C9CDF-6CEB-4242-8D91-4DE96B1DCB5E}"/>
              </a:ext>
            </a:extLst>
          </p:cNvPr>
          <p:cNvSpPr>
            <a:spLocks noGrp="1"/>
          </p:cNvSpPr>
          <p:nvPr>
            <p:ph type="ftr" sz="quarter" idx="11"/>
          </p:nvPr>
        </p:nvSpPr>
        <p:spPr>
          <a:xfrm>
            <a:off x="3124200" y="6453336"/>
            <a:ext cx="2895600" cy="404661"/>
          </a:xfrm>
        </p:spPr>
        <p:txBody>
          <a:bodyPr/>
          <a:lstStyle/>
          <a:p>
            <a:r>
              <a:rPr lang="pl-PL" dirty="0"/>
              <a:t>Ocena </a:t>
            </a:r>
            <a:r>
              <a:rPr lang="pl-PL" dirty="0" err="1"/>
              <a:t>scoringowa</a:t>
            </a:r>
            <a:r>
              <a:rPr lang="pl-PL" dirty="0"/>
              <a:t>  podmiotu leczniczego Krzysztof Fatalski</a:t>
            </a:r>
          </a:p>
        </p:txBody>
      </p:sp>
    </p:spTree>
    <p:extLst>
      <p:ext uri="{BB962C8B-B14F-4D97-AF65-F5344CB8AC3E}">
        <p14:creationId xmlns:p14="http://schemas.microsoft.com/office/powerpoint/2010/main" val="41195280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ole tekstowe 8"/>
          <p:cNvSpPr txBox="1"/>
          <p:nvPr/>
        </p:nvSpPr>
        <p:spPr>
          <a:xfrm>
            <a:off x="323528" y="477922"/>
            <a:ext cx="7488832" cy="523220"/>
          </a:xfrm>
          <a:prstGeom prst="rect">
            <a:avLst/>
          </a:prstGeom>
          <a:noFill/>
        </p:spPr>
        <p:txBody>
          <a:bodyPr wrap="square" rtlCol="0">
            <a:spAutoFit/>
          </a:bodyPr>
          <a:lstStyle/>
          <a:p>
            <a:pPr algn="ctr"/>
            <a:r>
              <a:rPr lang="pl-PL" sz="2800" b="1" dirty="0">
                <a:solidFill>
                  <a:srgbClr val="901520"/>
                </a:solidFill>
                <a:effectLst>
                  <a:outerShdw blurRad="38100" dist="38100" dir="2700000" algn="tl">
                    <a:srgbClr val="000000">
                      <a:alpha val="43137"/>
                    </a:srgbClr>
                  </a:outerShdw>
                </a:effectLst>
                <a:latin typeface="Lato Black" panose="020F0502020204030203" pitchFamily="34" charset="0"/>
                <a:ea typeface="Lato Black" panose="020F0502020204030203" pitchFamily="34" charset="0"/>
                <a:cs typeface="Lato Black" panose="020F0502020204030203" pitchFamily="34" charset="0"/>
              </a:rPr>
              <a:t>Istota scoringu</a:t>
            </a:r>
            <a:r>
              <a:rPr lang="pl-PL" sz="2400" dirty="0">
                <a:solidFill>
                  <a:srgbClr val="002133"/>
                </a:solidFill>
                <a:latin typeface="Lato Black" panose="020F0502020204030203" pitchFamily="34" charset="0"/>
                <a:ea typeface="Lato Black" panose="020F0502020204030203" pitchFamily="34" charset="0"/>
                <a:cs typeface="Lato Black" panose="020F0502020204030203" pitchFamily="34" charset="0"/>
              </a:rPr>
              <a:t>.</a:t>
            </a:r>
          </a:p>
        </p:txBody>
      </p:sp>
      <p:sp>
        <p:nvSpPr>
          <p:cNvPr id="10" name="pole tekstowe 9"/>
          <p:cNvSpPr txBox="1"/>
          <p:nvPr/>
        </p:nvSpPr>
        <p:spPr>
          <a:xfrm>
            <a:off x="473301" y="1128880"/>
            <a:ext cx="8047624" cy="4862870"/>
          </a:xfrm>
          <a:prstGeom prst="rect">
            <a:avLst/>
          </a:prstGeom>
          <a:noFill/>
        </p:spPr>
        <p:txBody>
          <a:bodyPr wrap="square" rtlCol="0">
            <a:spAutoFit/>
          </a:bodyPr>
          <a:lstStyle/>
          <a:p>
            <a:pPr marL="285750" indent="-285750" algn="just">
              <a:buFont typeface="Wingdings" panose="05000000000000000000" pitchFamily="2" charset="2"/>
              <a:buChar char="q"/>
            </a:pPr>
            <a:r>
              <a:rPr lang="pl-PL" dirty="0">
                <a:solidFill>
                  <a:srgbClr val="002133"/>
                </a:solidFill>
                <a:latin typeface="Lato" panose="020F0502020204030203" pitchFamily="34" charset="0"/>
                <a:ea typeface="Lato" panose="020F0502020204030203" pitchFamily="34" charset="0"/>
                <a:cs typeface="Lato" panose="020F0502020204030203" pitchFamily="34" charset="0"/>
              </a:rPr>
              <a:t>W sektorze bankowym zrozumienie scoringu  obecne jest od ponad 50 lat</a:t>
            </a:r>
          </a:p>
          <a:p>
            <a:pPr algn="just"/>
            <a:endParaRPr lang="pl-PL" dirty="0">
              <a:solidFill>
                <a:srgbClr val="002133"/>
              </a:solidFill>
              <a:latin typeface="Lato" panose="020F0502020204030203" pitchFamily="34" charset="0"/>
              <a:ea typeface="Lato" panose="020F0502020204030203" pitchFamily="34" charset="0"/>
              <a:cs typeface="Lato" panose="020F0502020204030203" pitchFamily="34" charset="0"/>
            </a:endParaRPr>
          </a:p>
          <a:p>
            <a:pPr algn="just"/>
            <a:endParaRPr lang="pl-PL" dirty="0">
              <a:solidFill>
                <a:srgbClr val="002133"/>
              </a:solidFill>
              <a:latin typeface="Lato" panose="020F0502020204030203" pitchFamily="34" charset="0"/>
              <a:ea typeface="Lato" panose="020F0502020204030203" pitchFamily="34" charset="0"/>
              <a:cs typeface="Lato" panose="020F0502020204030203" pitchFamily="34" charset="0"/>
            </a:endParaRPr>
          </a:p>
          <a:p>
            <a:pPr algn="just"/>
            <a:endParaRPr lang="pl-PL" dirty="0">
              <a:solidFill>
                <a:srgbClr val="002133"/>
              </a:solidFill>
              <a:latin typeface="Lato" panose="020F0502020204030203" pitchFamily="34" charset="0"/>
              <a:ea typeface="Lato" panose="020F0502020204030203" pitchFamily="34" charset="0"/>
              <a:cs typeface="Lato" panose="020F0502020204030203" pitchFamily="34" charset="0"/>
            </a:endParaRPr>
          </a:p>
          <a:p>
            <a:pPr marL="285750" indent="-285750" algn="just">
              <a:buFont typeface="Wingdings" panose="05000000000000000000" pitchFamily="2" charset="2"/>
              <a:buChar char="q"/>
            </a:pPr>
            <a:r>
              <a:rPr lang="pl-PL" dirty="0">
                <a:solidFill>
                  <a:srgbClr val="002133"/>
                </a:solidFill>
                <a:latin typeface="Lato" panose="020F0502020204030203" pitchFamily="34" charset="0"/>
                <a:ea typeface="Lato" panose="020F0502020204030203" pitchFamily="34" charset="0"/>
                <a:cs typeface="Lato" panose="020F0502020204030203" pitchFamily="34" charset="0"/>
              </a:rPr>
              <a:t>definicja określona w akcie prawnym :</a:t>
            </a:r>
          </a:p>
          <a:p>
            <a:pPr algn="just"/>
            <a:r>
              <a:rPr lang="pl-PL" dirty="0">
                <a:solidFill>
                  <a:srgbClr val="002133"/>
                </a:solidFill>
                <a:latin typeface="Lato" panose="020F0502020204030203" pitchFamily="34" charset="0"/>
                <a:ea typeface="Lato" panose="020F0502020204030203" pitchFamily="34" charset="0"/>
                <a:cs typeface="Lato" panose="020F0502020204030203" pitchFamily="34" charset="0"/>
              </a:rPr>
              <a:t>	Ustawa o Równości Szans w Udzielaniu Kredytów z 1975 roku  (The Equal Credit Opportunity Act (Sekcja 202.2), wprowadzona w Stanach Zjednoczonych dzięki  tzw.  „Regulacji B”</a:t>
            </a:r>
          </a:p>
          <a:p>
            <a:pPr marL="285750" indent="-285750" algn="just">
              <a:buFont typeface="Wingdings" panose="05000000000000000000" pitchFamily="2" charset="2"/>
              <a:buChar char="ü"/>
            </a:pPr>
            <a:endParaRPr lang="pl-PL" dirty="0">
              <a:solidFill>
                <a:srgbClr val="002133"/>
              </a:solidFill>
              <a:latin typeface="Lato" panose="020F0502020204030203" pitchFamily="34" charset="0"/>
              <a:ea typeface="Lato" panose="020F0502020204030203" pitchFamily="34" charset="0"/>
              <a:cs typeface="Lato" panose="020F0502020204030203" pitchFamily="34" charset="0"/>
            </a:endParaRPr>
          </a:p>
          <a:p>
            <a:pPr marL="285750" indent="-285750" algn="just">
              <a:buFont typeface="Wingdings" panose="05000000000000000000" pitchFamily="2" charset="2"/>
              <a:buChar char="q"/>
            </a:pPr>
            <a:endParaRPr lang="pl-PL" dirty="0">
              <a:solidFill>
                <a:srgbClr val="002133"/>
              </a:solidFill>
              <a:latin typeface="Lato" panose="020F0502020204030203" pitchFamily="34" charset="0"/>
              <a:ea typeface="Lato" panose="020F0502020204030203" pitchFamily="34" charset="0"/>
              <a:cs typeface="Lato" panose="020F0502020204030203" pitchFamily="34" charset="0"/>
            </a:endParaRPr>
          </a:p>
          <a:p>
            <a:pPr marL="285750" indent="-285750" algn="just">
              <a:buFont typeface="Wingdings" panose="05000000000000000000" pitchFamily="2" charset="2"/>
              <a:buChar char="q"/>
            </a:pPr>
            <a:r>
              <a:rPr lang="pl-PL" dirty="0">
                <a:solidFill>
                  <a:srgbClr val="002133"/>
                </a:solidFill>
                <a:latin typeface="Lato" panose="020F0502020204030203" pitchFamily="34" charset="0"/>
                <a:ea typeface="Lato" panose="020F0502020204030203" pitchFamily="34" charset="0"/>
                <a:cs typeface="Lato" panose="020F0502020204030203" pitchFamily="34" charset="0"/>
              </a:rPr>
              <a:t>Definicja Polska </a:t>
            </a:r>
          </a:p>
          <a:p>
            <a:pPr algn="just"/>
            <a:r>
              <a:rPr lang="pl-PL" dirty="0">
                <a:solidFill>
                  <a:srgbClr val="002133"/>
                </a:solidFill>
                <a:latin typeface="Lato" panose="020F0502020204030203" pitchFamily="34" charset="0"/>
                <a:ea typeface="Lato" panose="020F0502020204030203" pitchFamily="34" charset="0"/>
                <a:cs typeface="Lato" panose="020F0502020204030203" pitchFamily="34" charset="0"/>
              </a:rPr>
              <a:t>„proces, metodę, w wyniku której informacje dotyczące ocenianego obiektu są w sposób obiektywny przekształcane na ciąg liczb, tzw. punktów, które po zsumowaniu stanowią miarę oceny”. </a:t>
            </a:r>
          </a:p>
          <a:p>
            <a:pPr algn="just"/>
            <a:endParaRPr lang="pl-PL" dirty="0">
              <a:solidFill>
                <a:srgbClr val="002133"/>
              </a:solidFill>
              <a:latin typeface="Lato" panose="020F0502020204030203" pitchFamily="34" charset="0"/>
              <a:ea typeface="Lato" panose="020F0502020204030203" pitchFamily="34" charset="0"/>
              <a:cs typeface="Lato" panose="020F0502020204030203" pitchFamily="34" charset="0"/>
            </a:endParaRPr>
          </a:p>
          <a:p>
            <a:pPr algn="just"/>
            <a:endParaRPr lang="pl-PL" dirty="0">
              <a:solidFill>
                <a:srgbClr val="002133"/>
              </a:solidFill>
              <a:latin typeface="Lato" panose="020F0502020204030203" pitchFamily="34" charset="0"/>
              <a:ea typeface="Lato" panose="020F0502020204030203" pitchFamily="34" charset="0"/>
              <a:cs typeface="Lato" panose="020F0502020204030203" pitchFamily="34" charset="0"/>
            </a:endParaRPr>
          </a:p>
          <a:p>
            <a:pPr algn="r"/>
            <a:r>
              <a:rPr lang="pl-PL" sz="1100" i="1" dirty="0">
                <a:solidFill>
                  <a:srgbClr val="002133"/>
                </a:solidFill>
                <a:latin typeface="Lato" panose="020F0502020204030203" pitchFamily="34" charset="0"/>
                <a:ea typeface="Lato" panose="020F0502020204030203" pitchFamily="34" charset="0"/>
                <a:cs typeface="Lato" panose="020F0502020204030203" pitchFamily="34" charset="0"/>
              </a:rPr>
              <a:t>Supera , Skoring – podstawowe pojęcia i stosowana terminologia, materiały zaprezentowane na konferencji Pt.: ”Skoring w teorii i praktyce”, zorganizowanej przez Instytut Międzynarodowych Finansów i Bankowości ”Suples” Sp. z o. o. , Kazimierz Dolny 1998.</a:t>
            </a:r>
            <a:endParaRPr lang="pl-PL" dirty="0">
              <a:solidFill>
                <a:srgbClr val="002133"/>
              </a:solidFill>
              <a:latin typeface="Lato" panose="020F0502020204030203" pitchFamily="34" charset="0"/>
              <a:ea typeface="Lato" panose="020F0502020204030203" pitchFamily="34" charset="0"/>
              <a:cs typeface="Lato" panose="020F0502020204030203" pitchFamily="34" charset="0"/>
            </a:endParaRPr>
          </a:p>
        </p:txBody>
      </p:sp>
      <p:cxnSp>
        <p:nvCxnSpPr>
          <p:cNvPr id="13" name="Łącznik prostoliniowy 12"/>
          <p:cNvCxnSpPr/>
          <p:nvPr/>
        </p:nvCxnSpPr>
        <p:spPr>
          <a:xfrm>
            <a:off x="323528" y="6453336"/>
            <a:ext cx="8568952" cy="0"/>
          </a:xfrm>
          <a:prstGeom prst="line">
            <a:avLst/>
          </a:prstGeom>
          <a:ln w="19050">
            <a:solidFill>
              <a:srgbClr val="002133"/>
            </a:solidFill>
          </a:ln>
        </p:spPr>
        <p:style>
          <a:lnRef idx="1">
            <a:schemeClr val="accent1"/>
          </a:lnRef>
          <a:fillRef idx="0">
            <a:schemeClr val="accent1"/>
          </a:fillRef>
          <a:effectRef idx="0">
            <a:schemeClr val="accent1"/>
          </a:effectRef>
          <a:fontRef idx="minor">
            <a:schemeClr val="tx1"/>
          </a:fontRef>
        </p:style>
      </p:cxnSp>
      <p:sp>
        <p:nvSpPr>
          <p:cNvPr id="2" name="Symbol zastępczy stopki 1">
            <a:extLst>
              <a:ext uri="{FF2B5EF4-FFF2-40B4-BE49-F238E27FC236}">
                <a16:creationId xmlns:a16="http://schemas.microsoft.com/office/drawing/2014/main" id="{D60BB253-735D-43B4-B8F9-EBE34A4555BF}"/>
              </a:ext>
            </a:extLst>
          </p:cNvPr>
          <p:cNvSpPr>
            <a:spLocks noGrp="1"/>
          </p:cNvSpPr>
          <p:nvPr>
            <p:ph type="ftr" sz="quarter" idx="11"/>
          </p:nvPr>
        </p:nvSpPr>
        <p:spPr>
          <a:xfrm>
            <a:off x="473301" y="6356350"/>
            <a:ext cx="8347171" cy="365125"/>
          </a:xfrm>
        </p:spPr>
        <p:txBody>
          <a:bodyPr/>
          <a:lstStyle/>
          <a:p>
            <a:r>
              <a:rPr lang="pl-PL" dirty="0"/>
              <a:t>Ocena </a:t>
            </a:r>
            <a:r>
              <a:rPr lang="pl-PL" dirty="0" err="1"/>
              <a:t>scoringowa</a:t>
            </a:r>
            <a:r>
              <a:rPr lang="pl-PL" dirty="0"/>
              <a:t>  podmiotu leczniczego Krzysztof Fatalski</a:t>
            </a:r>
          </a:p>
        </p:txBody>
      </p:sp>
    </p:spTree>
    <p:extLst>
      <p:ext uri="{BB962C8B-B14F-4D97-AF65-F5344CB8AC3E}">
        <p14:creationId xmlns:p14="http://schemas.microsoft.com/office/powerpoint/2010/main" val="1919627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ole tekstowe 8"/>
          <p:cNvSpPr txBox="1"/>
          <p:nvPr/>
        </p:nvSpPr>
        <p:spPr>
          <a:xfrm>
            <a:off x="323528" y="477922"/>
            <a:ext cx="7488832" cy="523220"/>
          </a:xfrm>
          <a:prstGeom prst="rect">
            <a:avLst/>
          </a:prstGeom>
          <a:noFill/>
        </p:spPr>
        <p:txBody>
          <a:bodyPr wrap="square" rtlCol="0">
            <a:spAutoFit/>
          </a:bodyPr>
          <a:lstStyle/>
          <a:p>
            <a:pPr algn="ctr"/>
            <a:r>
              <a:rPr lang="pl-PL" sz="2800" b="1" dirty="0">
                <a:solidFill>
                  <a:srgbClr val="901520"/>
                </a:solidFill>
                <a:effectLst>
                  <a:outerShdw blurRad="38100" dist="38100" dir="2700000" algn="tl">
                    <a:srgbClr val="000000">
                      <a:alpha val="43137"/>
                    </a:srgbClr>
                  </a:outerShdw>
                </a:effectLst>
                <a:latin typeface="Lato Black" panose="020F0502020204030203" pitchFamily="34" charset="0"/>
                <a:ea typeface="Lato Black" panose="020F0502020204030203" pitchFamily="34" charset="0"/>
                <a:cs typeface="Lato Black" panose="020F0502020204030203" pitchFamily="34" charset="0"/>
              </a:rPr>
              <a:t>Istota scoringu</a:t>
            </a:r>
            <a:r>
              <a:rPr lang="pl-PL" sz="2400" dirty="0">
                <a:solidFill>
                  <a:srgbClr val="002133"/>
                </a:solidFill>
                <a:latin typeface="Lato Black" panose="020F0502020204030203" pitchFamily="34" charset="0"/>
                <a:ea typeface="Lato Black" panose="020F0502020204030203" pitchFamily="34" charset="0"/>
                <a:cs typeface="Lato Black" panose="020F0502020204030203" pitchFamily="34" charset="0"/>
              </a:rPr>
              <a:t>.</a:t>
            </a:r>
          </a:p>
        </p:txBody>
      </p:sp>
      <p:sp>
        <p:nvSpPr>
          <p:cNvPr id="10" name="pole tekstowe 9"/>
          <p:cNvSpPr txBox="1"/>
          <p:nvPr/>
        </p:nvSpPr>
        <p:spPr>
          <a:xfrm>
            <a:off x="323528" y="1119143"/>
            <a:ext cx="8047624" cy="3693319"/>
          </a:xfrm>
          <a:prstGeom prst="rect">
            <a:avLst/>
          </a:prstGeom>
          <a:noFill/>
        </p:spPr>
        <p:txBody>
          <a:bodyPr wrap="square" rtlCol="0">
            <a:spAutoFit/>
          </a:bodyPr>
          <a:lstStyle/>
          <a:p>
            <a:pPr algn="just"/>
            <a:r>
              <a:rPr lang="pl-PL" b="1" dirty="0">
                <a:solidFill>
                  <a:srgbClr val="901520"/>
                </a:solidFill>
                <a:latin typeface="Lato" panose="020F0502020204030203" pitchFamily="34" charset="0"/>
                <a:ea typeface="Lato" panose="020F0502020204030203" pitchFamily="34" charset="0"/>
                <a:cs typeface="Lato" panose="020F0502020204030203" pitchFamily="34" charset="0"/>
              </a:rPr>
              <a:t>Scoring jest w gruncie rzeczy sposobem  rozpoznawania różnych grup w populacji, kiedy nie można bezpośrednio dostrzec cech charakterystycznych różnicujących te grupy.</a:t>
            </a:r>
          </a:p>
          <a:p>
            <a:pPr algn="just"/>
            <a:endParaRPr lang="pl-PL" dirty="0">
              <a:solidFill>
                <a:srgbClr val="002133"/>
              </a:solidFill>
              <a:latin typeface="Lato" panose="020F0502020204030203" pitchFamily="34" charset="0"/>
              <a:ea typeface="Lato" panose="020F0502020204030203" pitchFamily="34" charset="0"/>
              <a:cs typeface="Lato" panose="020F0502020204030203" pitchFamily="34" charset="0"/>
            </a:endParaRPr>
          </a:p>
          <a:p>
            <a:pPr algn="just"/>
            <a:r>
              <a:rPr lang="pl-PL" dirty="0">
                <a:solidFill>
                  <a:srgbClr val="002133"/>
                </a:solidFill>
                <a:latin typeface="Lato" panose="020F0502020204030203" pitchFamily="34" charset="0"/>
                <a:ea typeface="Lato" panose="020F0502020204030203" pitchFamily="34" charset="0"/>
                <a:cs typeface="Lato" panose="020F0502020204030203" pitchFamily="34" charset="0"/>
              </a:rPr>
              <a:t>Idea różnicowania grup w populacji na zasadzie kojarzenia cech pokrewnych była przedmiotem badań Ronald Aylmer Fishera, profesora genetyki Uniwersytetu w Cambridge, który w 1936 r. opracował metodę rozpoznawania gatunków irysów na podstawie podobieństwa ich cech.</a:t>
            </a:r>
          </a:p>
          <a:p>
            <a:pPr algn="just"/>
            <a:endParaRPr lang="pl-PL" dirty="0">
              <a:solidFill>
                <a:srgbClr val="002133"/>
              </a:solidFill>
              <a:latin typeface="Lato" panose="020F0502020204030203" pitchFamily="34" charset="0"/>
              <a:ea typeface="Lato" panose="020F0502020204030203" pitchFamily="34" charset="0"/>
              <a:cs typeface="Lato" panose="020F0502020204030203" pitchFamily="34" charset="0"/>
            </a:endParaRPr>
          </a:p>
          <a:p>
            <a:pPr algn="just"/>
            <a:r>
              <a:rPr lang="pl-PL" dirty="0">
                <a:solidFill>
                  <a:srgbClr val="002133"/>
                </a:solidFill>
                <a:latin typeface="Lato" panose="020F0502020204030203" pitchFamily="34" charset="0"/>
                <a:ea typeface="Lato" panose="020F0502020204030203" pitchFamily="34" charset="0"/>
                <a:cs typeface="Lato" panose="020F0502020204030203" pitchFamily="34" charset="0"/>
              </a:rPr>
              <a:t> Możliwość wykorzystania w dziedzinie bankowości koncepcji Fishera, stwierdził jako pierwszy </a:t>
            </a:r>
            <a:r>
              <a:rPr lang="pl-PL" u="sng" dirty="0">
                <a:solidFill>
                  <a:srgbClr val="002133"/>
                </a:solidFill>
                <a:latin typeface="Lato" panose="020F0502020204030203" pitchFamily="34" charset="0"/>
                <a:ea typeface="Lato" panose="020F0502020204030203" pitchFamily="34" charset="0"/>
                <a:cs typeface="Lato" panose="020F0502020204030203" pitchFamily="34" charset="0"/>
              </a:rPr>
              <a:t>David Durand w roku 1941</a:t>
            </a:r>
            <a:r>
              <a:rPr lang="pl-PL" dirty="0">
                <a:solidFill>
                  <a:srgbClr val="002133"/>
                </a:solidFill>
                <a:latin typeface="Lato" panose="020F0502020204030203" pitchFamily="34" charset="0"/>
                <a:ea typeface="Lato" panose="020F0502020204030203" pitchFamily="34" charset="0"/>
                <a:cs typeface="Lato" panose="020F0502020204030203" pitchFamily="34" charset="0"/>
              </a:rPr>
              <a:t>. Jednak jego badania prowadzone w ramach projektu badawczego dla US National nie zostały wykorzystane. </a:t>
            </a:r>
          </a:p>
        </p:txBody>
      </p:sp>
      <p:cxnSp>
        <p:nvCxnSpPr>
          <p:cNvPr id="13" name="Łącznik prostoliniowy 12"/>
          <p:cNvCxnSpPr/>
          <p:nvPr/>
        </p:nvCxnSpPr>
        <p:spPr>
          <a:xfrm>
            <a:off x="323528" y="6453336"/>
            <a:ext cx="8568952" cy="0"/>
          </a:xfrm>
          <a:prstGeom prst="line">
            <a:avLst/>
          </a:prstGeom>
          <a:ln w="19050">
            <a:solidFill>
              <a:srgbClr val="002133"/>
            </a:solidFill>
          </a:ln>
        </p:spPr>
        <p:style>
          <a:lnRef idx="1">
            <a:schemeClr val="accent1"/>
          </a:lnRef>
          <a:fillRef idx="0">
            <a:schemeClr val="accent1"/>
          </a:fillRef>
          <a:effectRef idx="0">
            <a:schemeClr val="accent1"/>
          </a:effectRef>
          <a:fontRef idx="minor">
            <a:schemeClr val="tx1"/>
          </a:fontRef>
        </p:style>
      </p:cxnSp>
      <p:sp>
        <p:nvSpPr>
          <p:cNvPr id="2" name="Symbol zastępczy stopki 1">
            <a:extLst>
              <a:ext uri="{FF2B5EF4-FFF2-40B4-BE49-F238E27FC236}">
                <a16:creationId xmlns:a16="http://schemas.microsoft.com/office/drawing/2014/main" id="{88E507B1-CB64-4652-9133-4EBAF6EE745F}"/>
              </a:ext>
            </a:extLst>
          </p:cNvPr>
          <p:cNvSpPr>
            <a:spLocks noGrp="1"/>
          </p:cNvSpPr>
          <p:nvPr>
            <p:ph type="ftr" sz="quarter" idx="11"/>
          </p:nvPr>
        </p:nvSpPr>
        <p:spPr>
          <a:xfrm>
            <a:off x="323528" y="6356350"/>
            <a:ext cx="8640960" cy="365125"/>
          </a:xfrm>
        </p:spPr>
        <p:txBody>
          <a:bodyPr/>
          <a:lstStyle/>
          <a:p>
            <a:r>
              <a:rPr lang="pl-PL"/>
              <a:t>Ocena scoringowa  podmiotu leczniczego Krzysztof Fatalski</a:t>
            </a:r>
            <a:endParaRPr lang="pl-PL" dirty="0"/>
          </a:p>
        </p:txBody>
      </p:sp>
    </p:spTree>
    <p:extLst>
      <p:ext uri="{BB962C8B-B14F-4D97-AF65-F5344CB8AC3E}">
        <p14:creationId xmlns:p14="http://schemas.microsoft.com/office/powerpoint/2010/main" val="16048773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ole tekstowe 8"/>
          <p:cNvSpPr txBox="1"/>
          <p:nvPr/>
        </p:nvSpPr>
        <p:spPr>
          <a:xfrm>
            <a:off x="313085" y="453711"/>
            <a:ext cx="7488832" cy="954107"/>
          </a:xfrm>
          <a:prstGeom prst="rect">
            <a:avLst/>
          </a:prstGeom>
          <a:noFill/>
        </p:spPr>
        <p:txBody>
          <a:bodyPr wrap="square" rtlCol="0">
            <a:spAutoFit/>
          </a:bodyPr>
          <a:lstStyle/>
          <a:p>
            <a:pPr algn="ctr"/>
            <a:r>
              <a:rPr lang="pl-PL" sz="2800" b="1" dirty="0">
                <a:solidFill>
                  <a:srgbClr val="901520"/>
                </a:solidFill>
                <a:effectLst>
                  <a:outerShdw blurRad="38100" dist="38100" dir="2700000" algn="tl">
                    <a:srgbClr val="000000">
                      <a:alpha val="43137"/>
                    </a:srgbClr>
                  </a:outerShdw>
                </a:effectLst>
                <a:latin typeface="Lato Black" panose="020F0502020204030203" pitchFamily="34" charset="0"/>
                <a:ea typeface="Lato Black" panose="020F0502020204030203" pitchFamily="34" charset="0"/>
                <a:cs typeface="Lato Black" panose="020F0502020204030203" pitchFamily="34" charset="0"/>
              </a:rPr>
              <a:t>Interdyscyplinarne zastosowanie scoringu. popularyzacji scoringu </a:t>
            </a:r>
            <a:endParaRPr lang="pl-PL" sz="2400" dirty="0">
              <a:solidFill>
                <a:srgbClr val="002133"/>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10" name="pole tekstowe 9"/>
          <p:cNvSpPr txBox="1"/>
          <p:nvPr/>
        </p:nvSpPr>
        <p:spPr>
          <a:xfrm>
            <a:off x="480522" y="1988840"/>
            <a:ext cx="8047624" cy="2308324"/>
          </a:xfrm>
          <a:prstGeom prst="rect">
            <a:avLst/>
          </a:prstGeom>
          <a:noFill/>
        </p:spPr>
        <p:txBody>
          <a:bodyPr wrap="square" rtlCol="0">
            <a:spAutoFit/>
          </a:bodyPr>
          <a:lstStyle/>
          <a:p>
            <a:pPr marL="285750" indent="-285750" algn="just">
              <a:buFont typeface="Wingdings" panose="05000000000000000000" pitchFamily="2" charset="2"/>
              <a:buChar char="q"/>
            </a:pPr>
            <a:r>
              <a:rPr lang="pl-PL" sz="2400" dirty="0">
                <a:solidFill>
                  <a:srgbClr val="002133"/>
                </a:solidFill>
                <a:latin typeface="Lato" panose="020F0502020204030203" pitchFamily="34" charset="0"/>
                <a:ea typeface="Lato" panose="020F0502020204030203" pitchFamily="34" charset="0"/>
                <a:cs typeface="Lato" panose="020F0502020204030203" pitchFamily="34" charset="0"/>
              </a:rPr>
              <a:t>Sektory zastosowania</a:t>
            </a:r>
          </a:p>
          <a:p>
            <a:pPr marL="285750" indent="-285750" algn="just">
              <a:buFont typeface="Wingdings" panose="05000000000000000000" pitchFamily="2" charset="2"/>
              <a:buChar char="q"/>
            </a:pPr>
            <a:endParaRPr lang="pl-PL" sz="2400" dirty="0">
              <a:solidFill>
                <a:srgbClr val="002133"/>
              </a:solidFill>
              <a:latin typeface="Lato" panose="020F0502020204030203" pitchFamily="34" charset="0"/>
              <a:ea typeface="Lato" panose="020F0502020204030203" pitchFamily="34" charset="0"/>
              <a:cs typeface="Lato" panose="020F0502020204030203" pitchFamily="34" charset="0"/>
            </a:endParaRPr>
          </a:p>
          <a:p>
            <a:pPr marL="285750" indent="-285750" algn="just">
              <a:buFont typeface="Wingdings" panose="05000000000000000000" pitchFamily="2" charset="2"/>
              <a:buChar char="q"/>
            </a:pPr>
            <a:r>
              <a:rPr lang="pl-PL" sz="2400" dirty="0">
                <a:solidFill>
                  <a:srgbClr val="002133"/>
                </a:solidFill>
                <a:latin typeface="Lato" panose="020F0502020204030203" pitchFamily="34" charset="0"/>
                <a:ea typeface="Lato" panose="020F0502020204030203" pitchFamily="34" charset="0"/>
                <a:cs typeface="Lato" panose="020F0502020204030203" pitchFamily="34" charset="0"/>
              </a:rPr>
              <a:t>Marketingu,</a:t>
            </a:r>
          </a:p>
          <a:p>
            <a:pPr marL="285750" indent="-285750" algn="just">
              <a:buFont typeface="Wingdings" panose="05000000000000000000" pitchFamily="2" charset="2"/>
              <a:buChar char="q"/>
            </a:pPr>
            <a:r>
              <a:rPr lang="pl-PL" sz="2400" dirty="0">
                <a:solidFill>
                  <a:srgbClr val="002133"/>
                </a:solidFill>
                <a:latin typeface="Lato" panose="020F0502020204030203" pitchFamily="34" charset="0"/>
                <a:ea typeface="Lato" panose="020F0502020204030203" pitchFamily="34" charset="0"/>
                <a:cs typeface="Lato" panose="020F0502020204030203" pitchFamily="34" charset="0"/>
              </a:rPr>
              <a:t>Bankowości,</a:t>
            </a:r>
          </a:p>
          <a:p>
            <a:pPr marL="285750" indent="-285750" algn="just">
              <a:buFont typeface="Wingdings" panose="05000000000000000000" pitchFamily="2" charset="2"/>
              <a:buChar char="q"/>
            </a:pPr>
            <a:r>
              <a:rPr lang="pl-PL" sz="2400" dirty="0">
                <a:solidFill>
                  <a:srgbClr val="002133"/>
                </a:solidFill>
                <a:latin typeface="Lato" panose="020F0502020204030203" pitchFamily="34" charset="0"/>
                <a:ea typeface="Lato" panose="020F0502020204030203" pitchFamily="34" charset="0"/>
                <a:cs typeface="Lato" panose="020F0502020204030203" pitchFamily="34" charset="0"/>
              </a:rPr>
              <a:t>Ubezpieczeń,</a:t>
            </a:r>
          </a:p>
          <a:p>
            <a:pPr marL="285750" indent="-285750" algn="just">
              <a:buFont typeface="Wingdings" panose="05000000000000000000" pitchFamily="2" charset="2"/>
              <a:buChar char="q"/>
            </a:pPr>
            <a:r>
              <a:rPr lang="pl-PL" sz="2400" dirty="0">
                <a:solidFill>
                  <a:srgbClr val="002133"/>
                </a:solidFill>
                <a:latin typeface="Lato" panose="020F0502020204030203" pitchFamily="34" charset="0"/>
                <a:ea typeface="Lato" panose="020F0502020204030203" pitchFamily="34" charset="0"/>
                <a:cs typeface="Lato" panose="020F0502020204030203" pitchFamily="34" charset="0"/>
              </a:rPr>
              <a:t>Medycyny.</a:t>
            </a:r>
          </a:p>
        </p:txBody>
      </p:sp>
      <p:cxnSp>
        <p:nvCxnSpPr>
          <p:cNvPr id="13" name="Łącznik prostoliniowy 12"/>
          <p:cNvCxnSpPr/>
          <p:nvPr/>
        </p:nvCxnSpPr>
        <p:spPr>
          <a:xfrm>
            <a:off x="323528" y="6453336"/>
            <a:ext cx="8568952" cy="0"/>
          </a:xfrm>
          <a:prstGeom prst="line">
            <a:avLst/>
          </a:prstGeom>
          <a:ln w="19050">
            <a:solidFill>
              <a:srgbClr val="002133"/>
            </a:solidFill>
          </a:ln>
        </p:spPr>
        <p:style>
          <a:lnRef idx="1">
            <a:schemeClr val="accent1"/>
          </a:lnRef>
          <a:fillRef idx="0">
            <a:schemeClr val="accent1"/>
          </a:fillRef>
          <a:effectRef idx="0">
            <a:schemeClr val="accent1"/>
          </a:effectRef>
          <a:fontRef idx="minor">
            <a:schemeClr val="tx1"/>
          </a:fontRef>
        </p:style>
      </p:cxnSp>
      <p:sp>
        <p:nvSpPr>
          <p:cNvPr id="2" name="Symbol zastępczy stopki 1">
            <a:extLst>
              <a:ext uri="{FF2B5EF4-FFF2-40B4-BE49-F238E27FC236}">
                <a16:creationId xmlns:a16="http://schemas.microsoft.com/office/drawing/2014/main" id="{B79D1E4D-70C4-4667-9163-F390C2C62ADC}"/>
              </a:ext>
            </a:extLst>
          </p:cNvPr>
          <p:cNvSpPr>
            <a:spLocks noGrp="1"/>
          </p:cNvSpPr>
          <p:nvPr>
            <p:ph type="ftr" sz="quarter" idx="11"/>
          </p:nvPr>
        </p:nvSpPr>
        <p:spPr>
          <a:xfrm>
            <a:off x="3124200" y="6453336"/>
            <a:ext cx="2895600" cy="404663"/>
          </a:xfrm>
        </p:spPr>
        <p:txBody>
          <a:bodyPr/>
          <a:lstStyle/>
          <a:p>
            <a:r>
              <a:rPr lang="pl-PL" dirty="0"/>
              <a:t>Ocena </a:t>
            </a:r>
            <a:r>
              <a:rPr lang="pl-PL" dirty="0" err="1"/>
              <a:t>scoringowa</a:t>
            </a:r>
            <a:r>
              <a:rPr lang="pl-PL" dirty="0"/>
              <a:t>  podmiotu leczniczego Krzysztof Fatalski</a:t>
            </a:r>
          </a:p>
        </p:txBody>
      </p:sp>
    </p:spTree>
    <p:extLst>
      <p:ext uri="{BB962C8B-B14F-4D97-AF65-F5344CB8AC3E}">
        <p14:creationId xmlns:p14="http://schemas.microsoft.com/office/powerpoint/2010/main" val="38984565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ole tekstowe 8"/>
          <p:cNvSpPr txBox="1"/>
          <p:nvPr/>
        </p:nvSpPr>
        <p:spPr>
          <a:xfrm>
            <a:off x="313085" y="453711"/>
            <a:ext cx="7488832" cy="1015663"/>
          </a:xfrm>
          <a:prstGeom prst="rect">
            <a:avLst/>
          </a:prstGeom>
          <a:noFill/>
        </p:spPr>
        <p:txBody>
          <a:bodyPr wrap="square" rtlCol="0">
            <a:spAutoFit/>
          </a:bodyPr>
          <a:lstStyle/>
          <a:p>
            <a:pPr algn="ctr"/>
            <a:r>
              <a:rPr lang="pl-PL" sz="2000" b="1" dirty="0">
                <a:solidFill>
                  <a:srgbClr val="901520"/>
                </a:solidFill>
                <a:effectLst>
                  <a:outerShdw blurRad="38100" dist="38100" dir="2700000" algn="tl">
                    <a:srgbClr val="000000">
                      <a:alpha val="43137"/>
                    </a:srgbClr>
                  </a:outerShdw>
                </a:effectLst>
                <a:latin typeface="Lato Black" panose="020F0502020204030203" pitchFamily="34" charset="0"/>
                <a:ea typeface="Lato Black" panose="020F0502020204030203" pitchFamily="34" charset="0"/>
                <a:cs typeface="Lato Black" panose="020F0502020204030203" pitchFamily="34" charset="0"/>
              </a:rPr>
              <a:t>BUDOWA OCENY PRZEDSIĘBIORSTW PODMIOTU LECZNICZEGO  Z WYKORZYSTANIEM  METOD SCORINGOWYCH.</a:t>
            </a:r>
            <a:endParaRPr lang="pl-PL" dirty="0">
              <a:solidFill>
                <a:srgbClr val="002133"/>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10" name="pole tekstowe 9"/>
          <p:cNvSpPr txBox="1"/>
          <p:nvPr/>
        </p:nvSpPr>
        <p:spPr>
          <a:xfrm>
            <a:off x="584192" y="1816303"/>
            <a:ext cx="8047624" cy="3693319"/>
          </a:xfrm>
          <a:prstGeom prst="rect">
            <a:avLst/>
          </a:prstGeom>
          <a:noFill/>
        </p:spPr>
        <p:txBody>
          <a:bodyPr wrap="square" rtlCol="0">
            <a:spAutoFit/>
          </a:bodyPr>
          <a:lstStyle/>
          <a:p>
            <a:pPr lvl="1" algn="just"/>
            <a:r>
              <a:rPr lang="pl-PL" dirty="0">
                <a:solidFill>
                  <a:srgbClr val="002133"/>
                </a:solidFill>
              </a:rPr>
              <a:t>Aspekt wielowymiarowości w kontrolowaniu działalności poszczególnych podmiotów leczniczych.</a:t>
            </a:r>
          </a:p>
          <a:p>
            <a:pPr lvl="1" algn="just"/>
            <a:endParaRPr lang="pl-PL" dirty="0">
              <a:solidFill>
                <a:srgbClr val="901520"/>
              </a:solidFill>
              <a:latin typeface="Lato" panose="020F0502020204030203" pitchFamily="34" charset="0"/>
              <a:ea typeface="Lato" panose="020F0502020204030203" pitchFamily="34" charset="0"/>
              <a:cs typeface="Lato" panose="020F0502020204030203" pitchFamily="34" charset="0"/>
            </a:endParaRPr>
          </a:p>
          <a:p>
            <a:pPr marL="800100" lvl="1" indent="-342900" algn="just">
              <a:buFont typeface="Wingdings" panose="05000000000000000000" pitchFamily="2" charset="2"/>
              <a:buChar char="q"/>
            </a:pPr>
            <a:r>
              <a:rPr lang="pl-PL" dirty="0">
                <a:solidFill>
                  <a:srgbClr val="002133"/>
                </a:solidFill>
                <a:latin typeface="Lato" panose="020F0502020204030203" pitchFamily="34" charset="0"/>
                <a:ea typeface="Lato" panose="020F0502020204030203" pitchFamily="34" charset="0"/>
                <a:cs typeface="Lato" panose="020F0502020204030203" pitchFamily="34" charset="0"/>
              </a:rPr>
              <a:t>	Dokonania oceny syntetycznej – agregującej możliwie szeroki zakres analizy finansowej.</a:t>
            </a:r>
          </a:p>
          <a:p>
            <a:pPr marL="800100" lvl="1" indent="-342900" algn="just">
              <a:buFont typeface="Wingdings" panose="05000000000000000000" pitchFamily="2" charset="2"/>
              <a:buChar char="q"/>
            </a:pPr>
            <a:r>
              <a:rPr lang="pl-PL" dirty="0">
                <a:solidFill>
                  <a:srgbClr val="002133"/>
                </a:solidFill>
                <a:latin typeface="Lato" panose="020F0502020204030203" pitchFamily="34" charset="0"/>
                <a:ea typeface="Lato" panose="020F0502020204030203" pitchFamily="34" charset="0"/>
                <a:cs typeface="Lato" panose="020F0502020204030203" pitchFamily="34" charset="0"/>
              </a:rPr>
              <a:t>	Zapewnienie możliwość porównania przedsiębiorstw działających w strukturze wg. tych samych kryteriów,</a:t>
            </a:r>
          </a:p>
          <a:p>
            <a:pPr marL="800100" lvl="1" indent="-342900" algn="just">
              <a:buFont typeface="Wingdings" panose="05000000000000000000" pitchFamily="2" charset="2"/>
              <a:buChar char="q"/>
            </a:pPr>
            <a:r>
              <a:rPr lang="pl-PL" dirty="0">
                <a:solidFill>
                  <a:srgbClr val="002133"/>
                </a:solidFill>
                <a:latin typeface="Lato" panose="020F0502020204030203" pitchFamily="34" charset="0"/>
                <a:ea typeface="Lato" panose="020F0502020204030203" pitchFamily="34" charset="0"/>
                <a:cs typeface="Lato" panose="020F0502020204030203" pitchFamily="34" charset="0"/>
              </a:rPr>
              <a:t>	Dokonywanie ocen w sposób ciągły, pozwalający uchwycenie dynamiki obserwowanie wybranych aspektów  działalności.</a:t>
            </a:r>
          </a:p>
          <a:p>
            <a:pPr marL="800100" lvl="1" indent="-342900" algn="just">
              <a:buFont typeface="Wingdings" panose="05000000000000000000" pitchFamily="2" charset="2"/>
              <a:buChar char="q"/>
            </a:pPr>
            <a:r>
              <a:rPr lang="pl-PL" dirty="0">
                <a:solidFill>
                  <a:srgbClr val="002133"/>
                </a:solidFill>
                <a:latin typeface="Lato" panose="020F0502020204030203" pitchFamily="34" charset="0"/>
                <a:ea typeface="Lato" panose="020F0502020204030203" pitchFamily="34" charset="0"/>
                <a:cs typeface="Lato" panose="020F0502020204030203" pitchFamily="34" charset="0"/>
              </a:rPr>
              <a:t>	Możliwość prezentacji </a:t>
            </a:r>
            <a:r>
              <a:rPr lang="pl-PL" b="1" dirty="0">
                <a:solidFill>
                  <a:srgbClr val="901520"/>
                </a:solidFill>
                <a:effectLst>
                  <a:outerShdw blurRad="38100" dist="38100" dir="2700000" algn="tl">
                    <a:srgbClr val="000000">
                      <a:alpha val="43137"/>
                    </a:srgbClr>
                  </a:outerShdw>
                </a:effectLst>
                <a:latin typeface="Lato" panose="020F0502020204030203" pitchFamily="34" charset="0"/>
                <a:ea typeface="Lato" panose="020F0502020204030203" pitchFamily="34" charset="0"/>
                <a:cs typeface="Lato" panose="020F0502020204030203" pitchFamily="34" charset="0"/>
              </a:rPr>
              <a:t>wyników i wniosków  </a:t>
            </a:r>
            <a:r>
              <a:rPr lang="pl-PL" dirty="0">
                <a:solidFill>
                  <a:srgbClr val="002133"/>
                </a:solidFill>
                <a:latin typeface="Lato" panose="020F0502020204030203" pitchFamily="34" charset="0"/>
                <a:ea typeface="Lato" panose="020F0502020204030203" pitchFamily="34" charset="0"/>
                <a:cs typeface="Lato" panose="020F0502020204030203" pitchFamily="34" charset="0"/>
              </a:rPr>
              <a:t>zarządzającym poszczególnymi przedsiębiorstwami.</a:t>
            </a:r>
          </a:p>
          <a:p>
            <a:pPr marL="800100" lvl="1" indent="-342900" algn="just">
              <a:buFont typeface="Wingdings" panose="05000000000000000000" pitchFamily="2" charset="2"/>
              <a:buChar char="q"/>
            </a:pPr>
            <a:r>
              <a:rPr lang="pl-PL" dirty="0">
                <a:solidFill>
                  <a:srgbClr val="002133"/>
                </a:solidFill>
                <a:latin typeface="Lato" panose="020F0502020204030203" pitchFamily="34" charset="0"/>
                <a:ea typeface="Lato" panose="020F0502020204030203" pitchFamily="34" charset="0"/>
                <a:cs typeface="Lato" panose="020F0502020204030203" pitchFamily="34" charset="0"/>
              </a:rPr>
              <a:t>prowadzanie  działań  naprawczych poprzedzonych analizą ich skutków czyli w tzw. </a:t>
            </a:r>
            <a:r>
              <a:rPr lang="pl-PL" b="1" dirty="0">
                <a:solidFill>
                  <a:srgbClr val="901520"/>
                </a:solidFill>
                <a:effectLst>
                  <a:outerShdw blurRad="38100" dist="38100" dir="2700000" algn="tl">
                    <a:srgbClr val="000000">
                      <a:alpha val="43137"/>
                    </a:srgbClr>
                  </a:outerShdw>
                </a:effectLst>
                <a:latin typeface="Lato" panose="020F0502020204030203" pitchFamily="34" charset="0"/>
                <a:ea typeface="Lato" panose="020F0502020204030203" pitchFamily="34" charset="0"/>
                <a:cs typeface="Lato" panose="020F0502020204030203" pitchFamily="34" charset="0"/>
              </a:rPr>
              <a:t>trybie ex. ante.</a:t>
            </a:r>
          </a:p>
        </p:txBody>
      </p:sp>
      <p:cxnSp>
        <p:nvCxnSpPr>
          <p:cNvPr id="13" name="Łącznik prostoliniowy 12"/>
          <p:cNvCxnSpPr/>
          <p:nvPr/>
        </p:nvCxnSpPr>
        <p:spPr>
          <a:xfrm>
            <a:off x="323528" y="6453336"/>
            <a:ext cx="8568952" cy="0"/>
          </a:xfrm>
          <a:prstGeom prst="line">
            <a:avLst/>
          </a:prstGeom>
          <a:ln w="19050">
            <a:solidFill>
              <a:srgbClr val="002133"/>
            </a:solidFill>
          </a:ln>
        </p:spPr>
        <p:style>
          <a:lnRef idx="1">
            <a:schemeClr val="accent1"/>
          </a:lnRef>
          <a:fillRef idx="0">
            <a:schemeClr val="accent1"/>
          </a:fillRef>
          <a:effectRef idx="0">
            <a:schemeClr val="accent1"/>
          </a:effectRef>
          <a:fontRef idx="minor">
            <a:schemeClr val="tx1"/>
          </a:fontRef>
        </p:style>
      </p:cxnSp>
      <p:sp>
        <p:nvSpPr>
          <p:cNvPr id="2" name="Symbol zastępczy stopki 1">
            <a:extLst>
              <a:ext uri="{FF2B5EF4-FFF2-40B4-BE49-F238E27FC236}">
                <a16:creationId xmlns:a16="http://schemas.microsoft.com/office/drawing/2014/main" id="{C0049B8D-757B-43F5-B141-1A6CB2024F2E}"/>
              </a:ext>
            </a:extLst>
          </p:cNvPr>
          <p:cNvSpPr>
            <a:spLocks noGrp="1"/>
          </p:cNvSpPr>
          <p:nvPr>
            <p:ph type="ftr" sz="quarter" idx="11"/>
          </p:nvPr>
        </p:nvSpPr>
        <p:spPr>
          <a:xfrm>
            <a:off x="3124200" y="6404290"/>
            <a:ext cx="2895600" cy="553102"/>
          </a:xfrm>
        </p:spPr>
        <p:txBody>
          <a:bodyPr/>
          <a:lstStyle/>
          <a:p>
            <a:r>
              <a:rPr lang="pl-PL" dirty="0"/>
              <a:t>Ocena </a:t>
            </a:r>
            <a:r>
              <a:rPr lang="pl-PL" dirty="0" err="1"/>
              <a:t>scoringowa</a:t>
            </a:r>
            <a:r>
              <a:rPr lang="pl-PL" dirty="0"/>
              <a:t>  podmiotu leczniczego Krzysztof Fatalski</a:t>
            </a:r>
          </a:p>
        </p:txBody>
      </p:sp>
    </p:spTree>
    <p:extLst>
      <p:ext uri="{BB962C8B-B14F-4D97-AF65-F5344CB8AC3E}">
        <p14:creationId xmlns:p14="http://schemas.microsoft.com/office/powerpoint/2010/main" val="2607295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ole tekstowe 8"/>
          <p:cNvSpPr txBox="1"/>
          <p:nvPr/>
        </p:nvSpPr>
        <p:spPr>
          <a:xfrm>
            <a:off x="313085" y="453711"/>
            <a:ext cx="7488832" cy="1015663"/>
          </a:xfrm>
          <a:prstGeom prst="rect">
            <a:avLst/>
          </a:prstGeom>
          <a:noFill/>
        </p:spPr>
        <p:txBody>
          <a:bodyPr wrap="square" rtlCol="0">
            <a:spAutoFit/>
          </a:bodyPr>
          <a:lstStyle/>
          <a:p>
            <a:pPr algn="ctr"/>
            <a:r>
              <a:rPr lang="pl-PL" sz="2000" b="1" dirty="0">
                <a:solidFill>
                  <a:srgbClr val="901520"/>
                </a:solidFill>
                <a:effectLst>
                  <a:outerShdw blurRad="38100" dist="38100" dir="2700000" algn="tl">
                    <a:srgbClr val="000000">
                      <a:alpha val="43137"/>
                    </a:srgbClr>
                  </a:outerShdw>
                </a:effectLst>
                <a:latin typeface="Lato Black" panose="020F0502020204030203" pitchFamily="34" charset="0"/>
                <a:ea typeface="Lato Black" panose="020F0502020204030203" pitchFamily="34" charset="0"/>
                <a:cs typeface="Lato Black" panose="020F0502020204030203" pitchFamily="34" charset="0"/>
              </a:rPr>
              <a:t>BUDOWA OCENY PRZEDSIĘBIORSTW PODMIOTU LECZNICZEGO  Z WYKORZYSTANIEM  METOD SCORINGOWYCH.</a:t>
            </a:r>
            <a:endParaRPr lang="pl-PL" dirty="0">
              <a:solidFill>
                <a:srgbClr val="002133"/>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10" name="pole tekstowe 9"/>
          <p:cNvSpPr txBox="1"/>
          <p:nvPr/>
        </p:nvSpPr>
        <p:spPr>
          <a:xfrm>
            <a:off x="278755" y="1772816"/>
            <a:ext cx="8047624" cy="3416320"/>
          </a:xfrm>
          <a:prstGeom prst="rect">
            <a:avLst/>
          </a:prstGeom>
          <a:noFill/>
        </p:spPr>
        <p:txBody>
          <a:bodyPr wrap="square" rtlCol="0">
            <a:spAutoFit/>
          </a:bodyPr>
          <a:lstStyle/>
          <a:p>
            <a:pPr lvl="1" algn="just"/>
            <a:r>
              <a:rPr lang="pl-PL" b="1" dirty="0">
                <a:solidFill>
                  <a:srgbClr val="901520"/>
                </a:solidFill>
                <a:effectLst>
                  <a:outerShdw blurRad="38100" dist="38100" dir="2700000" algn="tl">
                    <a:srgbClr val="000000">
                      <a:alpha val="43137"/>
                    </a:srgbClr>
                  </a:outerShdw>
                </a:effectLst>
                <a:latin typeface="Lato" panose="020F0502020204030203" pitchFamily="34" charset="0"/>
                <a:ea typeface="Lato" panose="020F0502020204030203" pitchFamily="34" charset="0"/>
                <a:cs typeface="Lato" panose="020F0502020204030203" pitchFamily="34" charset="0"/>
              </a:rPr>
              <a:t>Ograniczenia w  formułowaniu ocen poszczególnych przedsiębiorstw z uwzględnieniem www  kryteriów:</a:t>
            </a:r>
          </a:p>
          <a:p>
            <a:pPr lvl="1" algn="just"/>
            <a:endParaRPr lang="pl-PL" b="1" dirty="0">
              <a:solidFill>
                <a:srgbClr val="901520"/>
              </a:solidFill>
              <a:effectLst>
                <a:outerShdw blurRad="38100" dist="38100" dir="2700000" algn="tl">
                  <a:srgbClr val="000000">
                    <a:alpha val="43137"/>
                  </a:srgbClr>
                </a:outerShdw>
              </a:effectLst>
              <a:latin typeface="Lato" panose="020F0502020204030203" pitchFamily="34" charset="0"/>
              <a:ea typeface="Lato" panose="020F0502020204030203" pitchFamily="34" charset="0"/>
              <a:cs typeface="Lato" panose="020F0502020204030203" pitchFamily="34" charset="0"/>
            </a:endParaRPr>
          </a:p>
          <a:p>
            <a:pPr lvl="1" algn="just"/>
            <a:r>
              <a:rPr lang="pl-PL" b="1" dirty="0">
                <a:solidFill>
                  <a:srgbClr val="901520"/>
                </a:solidFill>
                <a:effectLst>
                  <a:outerShdw blurRad="38100" dist="38100" dir="2700000" algn="tl">
                    <a:srgbClr val="000000">
                      <a:alpha val="43137"/>
                    </a:srgbClr>
                  </a:outerShdw>
                </a:effectLst>
                <a:latin typeface="Lato" panose="020F0502020204030203" pitchFamily="34" charset="0"/>
                <a:ea typeface="Lato" panose="020F0502020204030203" pitchFamily="34" charset="0"/>
                <a:cs typeface="Lato" panose="020F0502020204030203" pitchFamily="34" charset="0"/>
              </a:rPr>
              <a:t>1.	</a:t>
            </a:r>
            <a:r>
              <a:rPr lang="pl-PL" dirty="0">
                <a:latin typeface="Lato" panose="020F0502020204030203" pitchFamily="34" charset="0"/>
                <a:ea typeface="Lato" panose="020F0502020204030203" pitchFamily="34" charset="0"/>
                <a:cs typeface="Lato" panose="020F0502020204030203" pitchFamily="34" charset="0"/>
              </a:rPr>
              <a:t>Szeroki  zakres rodzajowy działalności medycznej.</a:t>
            </a:r>
          </a:p>
          <a:p>
            <a:pPr lvl="1" algn="just"/>
            <a:r>
              <a:rPr lang="pl-PL" dirty="0">
                <a:latin typeface="Lato" panose="020F0502020204030203" pitchFamily="34" charset="0"/>
                <a:ea typeface="Lato" panose="020F0502020204030203" pitchFamily="34" charset="0"/>
                <a:cs typeface="Lato" panose="020F0502020204030203" pitchFamily="34" charset="0"/>
              </a:rPr>
              <a:t>2.	Różne formy finansowania poszczególnych  rodzajów działalności medycznej.</a:t>
            </a:r>
          </a:p>
          <a:p>
            <a:pPr lvl="1" algn="just"/>
            <a:r>
              <a:rPr lang="pl-PL" dirty="0">
                <a:latin typeface="Lato" panose="020F0502020204030203" pitchFamily="34" charset="0"/>
                <a:ea typeface="Lato" panose="020F0502020204030203" pitchFamily="34" charset="0"/>
                <a:cs typeface="Lato" panose="020F0502020204030203" pitchFamily="34" charset="0"/>
              </a:rPr>
              <a:t>3.	Struktura organizacyjna podmiotów leczniczych zbudowana w oparciu o system funkcjonalny powodująca, iż wiele istotnych informacji dotyczących zidentyfikowanego procesu znajduje się w różnych działach.</a:t>
            </a:r>
          </a:p>
          <a:p>
            <a:pPr lvl="1" algn="just"/>
            <a:r>
              <a:rPr lang="pl-PL" dirty="0">
                <a:latin typeface="Lato" panose="020F0502020204030203" pitchFamily="34" charset="0"/>
                <a:ea typeface="Lato" panose="020F0502020204030203" pitchFamily="34" charset="0"/>
                <a:cs typeface="Lato" panose="020F0502020204030203" pitchFamily="34" charset="0"/>
              </a:rPr>
              <a:t>4.	Zaimplementowane systemy informatyczne przetwarzające informacje w niewystarczającym zakresie.</a:t>
            </a:r>
          </a:p>
          <a:p>
            <a:pPr lvl="1" algn="just"/>
            <a:endParaRPr lang="pl-PL" b="1" dirty="0">
              <a:solidFill>
                <a:srgbClr val="901520"/>
              </a:solidFill>
              <a:effectLst>
                <a:outerShdw blurRad="38100" dist="38100" dir="2700000" algn="tl">
                  <a:srgbClr val="000000">
                    <a:alpha val="43137"/>
                  </a:srgbClr>
                </a:outerShdw>
              </a:effectLst>
              <a:latin typeface="Lato" panose="020F0502020204030203" pitchFamily="34" charset="0"/>
              <a:ea typeface="Lato" panose="020F0502020204030203" pitchFamily="34" charset="0"/>
              <a:cs typeface="Lato" panose="020F0502020204030203" pitchFamily="34" charset="0"/>
            </a:endParaRPr>
          </a:p>
        </p:txBody>
      </p:sp>
      <p:cxnSp>
        <p:nvCxnSpPr>
          <p:cNvPr id="13" name="Łącznik prostoliniowy 12"/>
          <p:cNvCxnSpPr/>
          <p:nvPr/>
        </p:nvCxnSpPr>
        <p:spPr>
          <a:xfrm>
            <a:off x="323528" y="6453336"/>
            <a:ext cx="8568952" cy="0"/>
          </a:xfrm>
          <a:prstGeom prst="line">
            <a:avLst/>
          </a:prstGeom>
          <a:ln w="19050">
            <a:solidFill>
              <a:srgbClr val="002133"/>
            </a:solidFill>
          </a:ln>
        </p:spPr>
        <p:style>
          <a:lnRef idx="1">
            <a:schemeClr val="accent1"/>
          </a:lnRef>
          <a:fillRef idx="0">
            <a:schemeClr val="accent1"/>
          </a:fillRef>
          <a:effectRef idx="0">
            <a:schemeClr val="accent1"/>
          </a:effectRef>
          <a:fontRef idx="minor">
            <a:schemeClr val="tx1"/>
          </a:fontRef>
        </p:style>
      </p:cxnSp>
      <p:sp>
        <p:nvSpPr>
          <p:cNvPr id="2" name="Symbol zastępczy stopki 1">
            <a:extLst>
              <a:ext uri="{FF2B5EF4-FFF2-40B4-BE49-F238E27FC236}">
                <a16:creationId xmlns:a16="http://schemas.microsoft.com/office/drawing/2014/main" id="{61CC7080-14A4-48B1-9CC0-76253570C936}"/>
              </a:ext>
            </a:extLst>
          </p:cNvPr>
          <p:cNvSpPr>
            <a:spLocks noGrp="1"/>
          </p:cNvSpPr>
          <p:nvPr>
            <p:ph type="ftr" sz="quarter" idx="11"/>
          </p:nvPr>
        </p:nvSpPr>
        <p:spPr/>
        <p:txBody>
          <a:bodyPr/>
          <a:lstStyle/>
          <a:p>
            <a:r>
              <a:rPr lang="pl-PL"/>
              <a:t>Ocena scoringowa  podmiotu leczniczego Krzysztof Fatalski</a:t>
            </a:r>
            <a:endParaRPr lang="pl-PL" dirty="0"/>
          </a:p>
        </p:txBody>
      </p:sp>
    </p:spTree>
    <p:extLst>
      <p:ext uri="{BB962C8B-B14F-4D97-AF65-F5344CB8AC3E}">
        <p14:creationId xmlns:p14="http://schemas.microsoft.com/office/powerpoint/2010/main" val="28145097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ole tekstowe 8"/>
          <p:cNvSpPr txBox="1"/>
          <p:nvPr/>
        </p:nvSpPr>
        <p:spPr>
          <a:xfrm>
            <a:off x="313085" y="453711"/>
            <a:ext cx="7488832" cy="1015663"/>
          </a:xfrm>
          <a:prstGeom prst="rect">
            <a:avLst/>
          </a:prstGeom>
          <a:noFill/>
        </p:spPr>
        <p:txBody>
          <a:bodyPr wrap="square" rtlCol="0">
            <a:spAutoFit/>
          </a:bodyPr>
          <a:lstStyle/>
          <a:p>
            <a:pPr algn="ctr"/>
            <a:r>
              <a:rPr lang="pl-PL" sz="2000" b="1" dirty="0">
                <a:solidFill>
                  <a:srgbClr val="901520"/>
                </a:solidFill>
                <a:effectLst>
                  <a:outerShdw blurRad="38100" dist="38100" dir="2700000" algn="tl">
                    <a:srgbClr val="000000">
                      <a:alpha val="43137"/>
                    </a:srgbClr>
                  </a:outerShdw>
                </a:effectLst>
                <a:latin typeface="Lato Black" panose="020F0502020204030203" pitchFamily="34" charset="0"/>
                <a:ea typeface="Lato Black" panose="020F0502020204030203" pitchFamily="34" charset="0"/>
                <a:cs typeface="Lato Black" panose="020F0502020204030203" pitchFamily="34" charset="0"/>
              </a:rPr>
              <a:t>BUDOWA OCENY PRZEDSIĘBIORSTW PODMIOTU LECZNICZEGO  Z WYKORZYSTANIEM  METOD SCORINGOWYCH.</a:t>
            </a:r>
            <a:endParaRPr lang="pl-PL" dirty="0">
              <a:solidFill>
                <a:srgbClr val="002133"/>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10" name="pole tekstowe 9"/>
          <p:cNvSpPr txBox="1"/>
          <p:nvPr/>
        </p:nvSpPr>
        <p:spPr>
          <a:xfrm>
            <a:off x="228959" y="1916832"/>
            <a:ext cx="8047624" cy="2308324"/>
          </a:xfrm>
          <a:prstGeom prst="rect">
            <a:avLst/>
          </a:prstGeom>
          <a:noFill/>
        </p:spPr>
        <p:txBody>
          <a:bodyPr wrap="square" rtlCol="0">
            <a:spAutoFit/>
          </a:bodyPr>
          <a:lstStyle/>
          <a:p>
            <a:pPr lvl="1" algn="just"/>
            <a:endParaRPr lang="pl-PL" b="1" dirty="0">
              <a:effectLst>
                <a:outerShdw blurRad="38100" dist="38100" dir="2700000" algn="tl">
                  <a:srgbClr val="000000">
                    <a:alpha val="43137"/>
                  </a:srgbClr>
                </a:outerShdw>
              </a:effectLst>
              <a:latin typeface="Lato" panose="020F0502020204030203" pitchFamily="34" charset="0"/>
              <a:ea typeface="Lato" panose="020F0502020204030203" pitchFamily="34" charset="0"/>
              <a:cs typeface="Lato" panose="020F0502020204030203" pitchFamily="34" charset="0"/>
            </a:endParaRPr>
          </a:p>
          <a:p>
            <a:pPr lvl="1" algn="just"/>
            <a:endParaRPr lang="pl-PL" b="1" dirty="0">
              <a:effectLst>
                <a:outerShdw blurRad="38100" dist="38100" dir="2700000" algn="tl">
                  <a:srgbClr val="000000">
                    <a:alpha val="43137"/>
                  </a:srgbClr>
                </a:outerShdw>
              </a:effectLst>
              <a:latin typeface="Lato" panose="020F0502020204030203" pitchFamily="34" charset="0"/>
              <a:ea typeface="Lato" panose="020F0502020204030203" pitchFamily="34" charset="0"/>
              <a:cs typeface="Lato" panose="020F0502020204030203" pitchFamily="34" charset="0"/>
            </a:endParaRPr>
          </a:p>
          <a:p>
            <a:pPr lvl="1" algn="just"/>
            <a:r>
              <a:rPr lang="pl-PL" b="1" dirty="0">
                <a:solidFill>
                  <a:srgbClr val="901520"/>
                </a:solidFill>
                <a:effectLst>
                  <a:outerShdw blurRad="38100" dist="38100" dir="2700000" algn="tl">
                    <a:srgbClr val="000000">
                      <a:alpha val="43137"/>
                    </a:srgbClr>
                  </a:outerShdw>
                </a:effectLst>
                <a:latin typeface="Lato" panose="020F0502020204030203" pitchFamily="34" charset="0"/>
                <a:ea typeface="Lato" panose="020F0502020204030203" pitchFamily="34" charset="0"/>
                <a:cs typeface="Lato" panose="020F0502020204030203" pitchFamily="34" charset="0"/>
              </a:rPr>
              <a:t>Kluczowe w kwestie w budowaniu narzędzi  controlingu to wczesne ostrzeganiu o :</a:t>
            </a:r>
          </a:p>
          <a:p>
            <a:pPr lvl="1" algn="just"/>
            <a:endParaRPr lang="pl-PL" b="1" dirty="0">
              <a:solidFill>
                <a:srgbClr val="901520"/>
              </a:solidFill>
              <a:effectLst>
                <a:outerShdw blurRad="38100" dist="38100" dir="2700000" algn="tl">
                  <a:srgbClr val="000000">
                    <a:alpha val="43137"/>
                  </a:srgbClr>
                </a:outerShdw>
              </a:effectLst>
              <a:latin typeface="Lato" panose="020F0502020204030203" pitchFamily="34" charset="0"/>
              <a:ea typeface="Lato" panose="020F0502020204030203" pitchFamily="34" charset="0"/>
              <a:cs typeface="Lato" panose="020F0502020204030203" pitchFamily="34" charset="0"/>
            </a:endParaRPr>
          </a:p>
          <a:p>
            <a:pPr lvl="1" algn="just"/>
            <a:r>
              <a:rPr lang="pl-PL" b="1" dirty="0">
                <a:solidFill>
                  <a:srgbClr val="901520"/>
                </a:solidFill>
                <a:effectLst>
                  <a:outerShdw blurRad="38100" dist="38100" dir="2700000" algn="tl">
                    <a:srgbClr val="000000">
                      <a:alpha val="43137"/>
                    </a:srgbClr>
                  </a:outerShdw>
                </a:effectLst>
                <a:latin typeface="Lato" panose="020F0502020204030203" pitchFamily="34" charset="0"/>
                <a:ea typeface="Lato" panose="020F0502020204030203" pitchFamily="34" charset="0"/>
                <a:cs typeface="Lato" panose="020F0502020204030203" pitchFamily="34" charset="0"/>
              </a:rPr>
              <a:t>- dynamice kosztów </a:t>
            </a:r>
          </a:p>
          <a:p>
            <a:pPr lvl="1" algn="just"/>
            <a:r>
              <a:rPr lang="pl-PL" b="1" dirty="0">
                <a:solidFill>
                  <a:srgbClr val="901520"/>
                </a:solidFill>
                <a:effectLst>
                  <a:outerShdw blurRad="38100" dist="38100" dir="2700000" algn="tl">
                    <a:srgbClr val="000000">
                      <a:alpha val="43137"/>
                    </a:srgbClr>
                  </a:outerShdw>
                </a:effectLst>
                <a:latin typeface="Lato" panose="020F0502020204030203" pitchFamily="34" charset="0"/>
                <a:ea typeface="Lato" panose="020F0502020204030203" pitchFamily="34" charset="0"/>
                <a:cs typeface="Lato" panose="020F0502020204030203" pitchFamily="34" charset="0"/>
              </a:rPr>
              <a:t>- poziomie realizacji kontaktów z Narodowym Funduszem Zdrowia</a:t>
            </a:r>
            <a:r>
              <a:rPr lang="pl-PL" b="1" dirty="0">
                <a:effectLst>
                  <a:outerShdw blurRad="38100" dist="38100" dir="2700000" algn="tl">
                    <a:srgbClr val="000000">
                      <a:alpha val="43137"/>
                    </a:srgbClr>
                  </a:outerShdw>
                </a:effectLst>
                <a:latin typeface="Lato" panose="020F0502020204030203" pitchFamily="34" charset="0"/>
                <a:ea typeface="Lato" panose="020F0502020204030203" pitchFamily="34" charset="0"/>
                <a:cs typeface="Lato" panose="020F0502020204030203" pitchFamily="34" charset="0"/>
              </a:rPr>
              <a:t>.</a:t>
            </a:r>
          </a:p>
          <a:p>
            <a:pPr lvl="1" algn="just"/>
            <a:endParaRPr lang="pl-PL" b="1" dirty="0">
              <a:solidFill>
                <a:srgbClr val="901520"/>
              </a:solidFill>
              <a:effectLst>
                <a:outerShdw blurRad="38100" dist="38100" dir="2700000" algn="tl">
                  <a:srgbClr val="000000">
                    <a:alpha val="43137"/>
                  </a:srgbClr>
                </a:outerShdw>
              </a:effectLst>
              <a:latin typeface="Lato" panose="020F0502020204030203" pitchFamily="34" charset="0"/>
              <a:ea typeface="Lato" panose="020F0502020204030203" pitchFamily="34" charset="0"/>
              <a:cs typeface="Lato" panose="020F0502020204030203" pitchFamily="34" charset="0"/>
            </a:endParaRPr>
          </a:p>
        </p:txBody>
      </p:sp>
      <p:cxnSp>
        <p:nvCxnSpPr>
          <p:cNvPr id="13" name="Łącznik prostoliniowy 12"/>
          <p:cNvCxnSpPr/>
          <p:nvPr/>
        </p:nvCxnSpPr>
        <p:spPr>
          <a:xfrm>
            <a:off x="323528" y="6453336"/>
            <a:ext cx="8568952" cy="0"/>
          </a:xfrm>
          <a:prstGeom prst="line">
            <a:avLst/>
          </a:prstGeom>
          <a:ln w="19050">
            <a:solidFill>
              <a:srgbClr val="002133"/>
            </a:solidFill>
          </a:ln>
        </p:spPr>
        <p:style>
          <a:lnRef idx="1">
            <a:schemeClr val="accent1"/>
          </a:lnRef>
          <a:fillRef idx="0">
            <a:schemeClr val="accent1"/>
          </a:fillRef>
          <a:effectRef idx="0">
            <a:schemeClr val="accent1"/>
          </a:effectRef>
          <a:fontRef idx="minor">
            <a:schemeClr val="tx1"/>
          </a:fontRef>
        </p:style>
      </p:cxnSp>
      <p:sp>
        <p:nvSpPr>
          <p:cNvPr id="2" name="Symbol zastępczy stopki 1">
            <a:extLst>
              <a:ext uri="{FF2B5EF4-FFF2-40B4-BE49-F238E27FC236}">
                <a16:creationId xmlns:a16="http://schemas.microsoft.com/office/drawing/2014/main" id="{4A408908-AD57-4F88-8E0E-57985E266A9F}"/>
              </a:ext>
            </a:extLst>
          </p:cNvPr>
          <p:cNvSpPr>
            <a:spLocks noGrp="1"/>
          </p:cNvSpPr>
          <p:nvPr>
            <p:ph type="ftr" sz="quarter" idx="11"/>
          </p:nvPr>
        </p:nvSpPr>
        <p:spPr>
          <a:xfrm>
            <a:off x="3124200" y="6525344"/>
            <a:ext cx="2895600" cy="288029"/>
          </a:xfrm>
        </p:spPr>
        <p:txBody>
          <a:bodyPr/>
          <a:lstStyle/>
          <a:p>
            <a:r>
              <a:rPr lang="pl-PL" dirty="0"/>
              <a:t>Ocena </a:t>
            </a:r>
            <a:r>
              <a:rPr lang="pl-PL" dirty="0" err="1"/>
              <a:t>scoringowa</a:t>
            </a:r>
            <a:r>
              <a:rPr lang="pl-PL" dirty="0"/>
              <a:t>  podmiotu leczniczego Krzysztof Fatalski</a:t>
            </a:r>
          </a:p>
        </p:txBody>
      </p:sp>
    </p:spTree>
    <p:extLst>
      <p:ext uri="{BB962C8B-B14F-4D97-AF65-F5344CB8AC3E}">
        <p14:creationId xmlns:p14="http://schemas.microsoft.com/office/powerpoint/2010/main" val="36799198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ole tekstowe 8"/>
          <p:cNvSpPr txBox="1"/>
          <p:nvPr/>
        </p:nvSpPr>
        <p:spPr>
          <a:xfrm>
            <a:off x="235657" y="510270"/>
            <a:ext cx="7488832" cy="707886"/>
          </a:xfrm>
          <a:prstGeom prst="rect">
            <a:avLst/>
          </a:prstGeom>
          <a:noFill/>
        </p:spPr>
        <p:txBody>
          <a:bodyPr wrap="square" rtlCol="0">
            <a:spAutoFit/>
          </a:bodyPr>
          <a:lstStyle/>
          <a:p>
            <a:pPr algn="ctr"/>
            <a:r>
              <a:rPr lang="pl-PL" sz="2000" b="1" dirty="0">
                <a:solidFill>
                  <a:srgbClr val="901520"/>
                </a:solidFill>
                <a:effectLst>
                  <a:outerShdw blurRad="38100" dist="38100" dir="2700000" algn="tl">
                    <a:srgbClr val="000000">
                      <a:alpha val="43137"/>
                    </a:srgbClr>
                  </a:outerShdw>
                </a:effectLst>
              </a:rPr>
              <a:t>BUDOWA OCENY PRZEDSIĘBIORSTW PODMIOTU LECZNICZEGO  Z WYKORZYSTANIEM  METOD SCORINGOWYCH.</a:t>
            </a:r>
          </a:p>
        </p:txBody>
      </p:sp>
      <p:sp>
        <p:nvSpPr>
          <p:cNvPr id="10" name="pole tekstowe 9"/>
          <p:cNvSpPr txBox="1"/>
          <p:nvPr/>
        </p:nvSpPr>
        <p:spPr>
          <a:xfrm>
            <a:off x="205215" y="2448254"/>
            <a:ext cx="8047624" cy="923330"/>
          </a:xfrm>
          <a:prstGeom prst="rect">
            <a:avLst/>
          </a:prstGeom>
          <a:noFill/>
        </p:spPr>
        <p:txBody>
          <a:bodyPr wrap="square" rtlCol="0">
            <a:spAutoFit/>
          </a:bodyPr>
          <a:lstStyle/>
          <a:p>
            <a:pPr lvl="1" algn="just"/>
            <a:endParaRPr lang="pl-PL" b="1" dirty="0">
              <a:effectLst>
                <a:outerShdw blurRad="38100" dist="38100" dir="2700000" algn="tl">
                  <a:srgbClr val="000000">
                    <a:alpha val="43137"/>
                  </a:srgbClr>
                </a:outerShdw>
              </a:effectLst>
              <a:latin typeface="Lato" panose="020F0502020204030203" pitchFamily="34" charset="0"/>
              <a:ea typeface="Lato" panose="020F0502020204030203" pitchFamily="34" charset="0"/>
              <a:cs typeface="Lato" panose="020F0502020204030203" pitchFamily="34" charset="0"/>
            </a:endParaRPr>
          </a:p>
          <a:p>
            <a:pPr lvl="1" algn="just"/>
            <a:endParaRPr lang="pl-PL" b="1" dirty="0">
              <a:effectLst>
                <a:outerShdw blurRad="38100" dist="38100" dir="2700000" algn="tl">
                  <a:srgbClr val="000000">
                    <a:alpha val="43137"/>
                  </a:srgbClr>
                </a:outerShdw>
              </a:effectLst>
              <a:latin typeface="Lato" panose="020F0502020204030203" pitchFamily="34" charset="0"/>
              <a:ea typeface="Lato" panose="020F0502020204030203" pitchFamily="34" charset="0"/>
              <a:cs typeface="Lato" panose="020F0502020204030203" pitchFamily="34" charset="0"/>
            </a:endParaRPr>
          </a:p>
          <a:p>
            <a:pPr lvl="1" algn="just"/>
            <a:endParaRPr lang="pl-PL" b="1" dirty="0">
              <a:solidFill>
                <a:srgbClr val="901520"/>
              </a:solidFill>
              <a:effectLst>
                <a:outerShdw blurRad="38100" dist="38100" dir="2700000" algn="tl">
                  <a:srgbClr val="000000">
                    <a:alpha val="43137"/>
                  </a:srgbClr>
                </a:outerShdw>
              </a:effectLst>
              <a:latin typeface="Lato" panose="020F0502020204030203" pitchFamily="34" charset="0"/>
              <a:ea typeface="Lato" panose="020F0502020204030203" pitchFamily="34" charset="0"/>
              <a:cs typeface="Lato" panose="020F0502020204030203" pitchFamily="34" charset="0"/>
            </a:endParaRPr>
          </a:p>
        </p:txBody>
      </p:sp>
      <p:cxnSp>
        <p:nvCxnSpPr>
          <p:cNvPr id="13" name="Łącznik prostoliniowy 12"/>
          <p:cNvCxnSpPr/>
          <p:nvPr/>
        </p:nvCxnSpPr>
        <p:spPr>
          <a:xfrm>
            <a:off x="323528" y="6453336"/>
            <a:ext cx="8568952" cy="0"/>
          </a:xfrm>
          <a:prstGeom prst="line">
            <a:avLst/>
          </a:prstGeom>
          <a:ln w="19050">
            <a:solidFill>
              <a:srgbClr val="002133"/>
            </a:solidFill>
          </a:ln>
        </p:spPr>
        <p:style>
          <a:lnRef idx="1">
            <a:schemeClr val="accent1"/>
          </a:lnRef>
          <a:fillRef idx="0">
            <a:schemeClr val="accent1"/>
          </a:fillRef>
          <a:effectRef idx="0">
            <a:schemeClr val="accent1"/>
          </a:effectRef>
          <a:fontRef idx="minor">
            <a:schemeClr val="tx1"/>
          </a:fontRef>
        </p:style>
      </p:cxnSp>
      <p:sp>
        <p:nvSpPr>
          <p:cNvPr id="2" name="Prostokąt 1">
            <a:extLst>
              <a:ext uri="{FF2B5EF4-FFF2-40B4-BE49-F238E27FC236}">
                <a16:creationId xmlns:a16="http://schemas.microsoft.com/office/drawing/2014/main" id="{B52E7DC1-383A-4BF5-9DCA-735B70D0B05C}"/>
              </a:ext>
            </a:extLst>
          </p:cNvPr>
          <p:cNvSpPr/>
          <p:nvPr/>
        </p:nvSpPr>
        <p:spPr>
          <a:xfrm>
            <a:off x="659079" y="1341267"/>
            <a:ext cx="7897850" cy="5033879"/>
          </a:xfrm>
          <a:prstGeom prst="rect">
            <a:avLst/>
          </a:prstGeom>
        </p:spPr>
        <p:txBody>
          <a:bodyPr wrap="square">
            <a:spAutoFit/>
          </a:bodyPr>
          <a:lstStyle/>
          <a:p>
            <a:pPr indent="449580" algn="just">
              <a:lnSpc>
                <a:spcPct val="150000"/>
              </a:lnSpc>
              <a:spcAft>
                <a:spcPts val="0"/>
              </a:spcAft>
            </a:pPr>
            <a:r>
              <a:rPr lang="pl-PL" dirty="0">
                <a:latin typeface="Lato" panose="020F0502020204030203"/>
                <a:ea typeface="Times New Roman" panose="02020603050405020304" pitchFamily="18" charset="0"/>
                <a:cs typeface="Times New Roman" panose="02020603050405020304" pitchFamily="18" charset="0"/>
              </a:rPr>
              <a:t>Etapy budowania modelu scoringowego chronologicznie  następujące główne etapy: </a:t>
            </a:r>
            <a:endParaRPr lang="pl-PL" sz="1600" dirty="0">
              <a:latin typeface="Lato" panose="020F0502020204030203"/>
              <a:ea typeface="Calibri" panose="020F0502020204030204" pitchFamily="34" charset="0"/>
              <a:cs typeface="Times New Roman" panose="02020603050405020304" pitchFamily="18" charset="0"/>
            </a:endParaRPr>
          </a:p>
          <a:p>
            <a:pPr marL="342900" indent="-342900" algn="just">
              <a:lnSpc>
                <a:spcPct val="150000"/>
              </a:lnSpc>
              <a:spcAft>
                <a:spcPts val="0"/>
              </a:spcAft>
              <a:buFont typeface="+mj-lt"/>
              <a:buAutoNum type="arabicPeriod"/>
            </a:pPr>
            <a:r>
              <a:rPr lang="pl-PL" dirty="0">
                <a:latin typeface="Lato" panose="020F0502020204030203"/>
                <a:ea typeface="Times New Roman" panose="02020603050405020304" pitchFamily="18" charset="0"/>
                <a:cs typeface="Times New Roman" panose="02020603050405020304" pitchFamily="18" charset="0"/>
              </a:rPr>
              <a:t> Określenie  badanych parametrów w tym:</a:t>
            </a:r>
            <a:endParaRPr lang="pl-PL" sz="1600" dirty="0">
              <a:latin typeface="Lato" panose="020F0502020204030203"/>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Wingdings" panose="05000000000000000000" pitchFamily="2" charset="2"/>
              <a:buChar char="q"/>
            </a:pPr>
            <a:r>
              <a:rPr lang="pl-PL" dirty="0">
                <a:latin typeface="Lato" panose="020F0502020204030203"/>
                <a:ea typeface="Times New Roman" panose="02020603050405020304" pitchFamily="18" charset="0"/>
                <a:cs typeface="Times New Roman" panose="02020603050405020304" pitchFamily="18" charset="0"/>
              </a:rPr>
              <a:t>wstępny dobór cech /wskaźników do budowy modelu,</a:t>
            </a:r>
            <a:endParaRPr lang="pl-PL" sz="1600" dirty="0">
              <a:latin typeface="Lato" panose="020F0502020204030203"/>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Wingdings" panose="05000000000000000000" pitchFamily="2" charset="2"/>
              <a:buChar char="q"/>
            </a:pPr>
            <a:r>
              <a:rPr lang="pl-PL" dirty="0">
                <a:latin typeface="Lato" panose="020F0502020204030203"/>
                <a:ea typeface="Times New Roman" panose="02020603050405020304" pitchFamily="18" charset="0"/>
                <a:cs typeface="Times New Roman" panose="02020603050405020304" pitchFamily="18" charset="0"/>
              </a:rPr>
              <a:t>opracowanie systemy pozyskiwania i prawidłowości  danych służących do określenia.</a:t>
            </a:r>
            <a:endParaRPr lang="pl-PL" sz="1600" dirty="0">
              <a:latin typeface="Lato" panose="020F0502020204030203"/>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mj-lt"/>
              <a:buAutoNum type="arabicPeriod"/>
            </a:pPr>
            <a:r>
              <a:rPr lang="pl-PL" dirty="0">
                <a:latin typeface="Lato" panose="020F0502020204030203"/>
                <a:ea typeface="Times New Roman" panose="02020603050405020304" pitchFamily="18" charset="0"/>
                <a:cs typeface="Times New Roman" panose="02020603050405020304" pitchFamily="18" charset="0"/>
              </a:rPr>
              <a:t>Analiza i przedziałowanie parametrów.</a:t>
            </a:r>
            <a:endParaRPr lang="pl-PL" sz="1600" dirty="0">
              <a:latin typeface="Lato" panose="020F0502020204030203"/>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mj-lt"/>
              <a:buAutoNum type="arabicPeriod"/>
            </a:pPr>
            <a:r>
              <a:rPr lang="pl-PL" dirty="0">
                <a:latin typeface="Lato" panose="020F0502020204030203"/>
                <a:ea typeface="Times New Roman" panose="02020603050405020304" pitchFamily="18" charset="0"/>
                <a:cs typeface="Times New Roman" panose="02020603050405020304" pitchFamily="18" charset="0"/>
              </a:rPr>
              <a:t>Nadanie wag parametrom tj. przypisanie liczby punktów uzyskanych za parametr w klasie +. </a:t>
            </a:r>
            <a:endParaRPr lang="pl-PL" sz="1600" dirty="0">
              <a:latin typeface="Lato" panose="020F0502020204030203"/>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mj-lt"/>
              <a:buAutoNum type="arabicPeriod"/>
            </a:pPr>
            <a:r>
              <a:rPr lang="pl-PL" dirty="0">
                <a:latin typeface="Lato" panose="020F0502020204030203"/>
                <a:ea typeface="Times New Roman" panose="02020603050405020304" pitchFamily="18" charset="0"/>
                <a:cs typeface="Times New Roman" panose="02020603050405020304" pitchFamily="18" charset="0"/>
              </a:rPr>
              <a:t>Konstrukcja  tabeli modelu. </a:t>
            </a:r>
            <a:endParaRPr lang="pl-PL" sz="1600" dirty="0">
              <a:latin typeface="Lato" panose="020F0502020204030203"/>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mj-lt"/>
              <a:buAutoNum type="arabicPeriod"/>
            </a:pPr>
            <a:r>
              <a:rPr lang="pl-PL" dirty="0">
                <a:latin typeface="Lato" panose="020F0502020204030203"/>
                <a:ea typeface="Times New Roman" panose="02020603050405020304" pitchFamily="18" charset="0"/>
                <a:cs typeface="Times New Roman" panose="02020603050405020304" pitchFamily="18" charset="0"/>
              </a:rPr>
              <a:t>Analiza potencjalnych segmentacji.</a:t>
            </a:r>
            <a:endParaRPr lang="pl-PL" sz="1600" dirty="0">
              <a:latin typeface="Lato" panose="020F0502020204030203"/>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Wingdings" panose="05000000000000000000" pitchFamily="2" charset="2"/>
              <a:buChar char="q"/>
            </a:pPr>
            <a:r>
              <a:rPr lang="pl-PL" dirty="0">
                <a:latin typeface="Lato" panose="020F0502020204030203"/>
                <a:ea typeface="Times New Roman" panose="02020603050405020304" pitchFamily="18" charset="0"/>
                <a:cs typeface="Times New Roman" panose="02020603050405020304" pitchFamily="18" charset="0"/>
              </a:rPr>
              <a:t>cech / wyliczenia wskaźników dla  poszczególnych przychodni.</a:t>
            </a:r>
            <a:endParaRPr lang="pl-PL" sz="1600" dirty="0">
              <a:effectLst/>
              <a:latin typeface="Lato" panose="020F0502020204030203"/>
              <a:ea typeface="Calibri" panose="020F0502020204030204" pitchFamily="34" charset="0"/>
              <a:cs typeface="Times New Roman" panose="02020603050405020304" pitchFamily="18" charset="0"/>
            </a:endParaRPr>
          </a:p>
        </p:txBody>
      </p:sp>
      <p:sp>
        <p:nvSpPr>
          <p:cNvPr id="3" name="Symbol zastępczy stopki 2">
            <a:extLst>
              <a:ext uri="{FF2B5EF4-FFF2-40B4-BE49-F238E27FC236}">
                <a16:creationId xmlns:a16="http://schemas.microsoft.com/office/drawing/2014/main" id="{73470137-BBC2-4EB8-BCE1-3E184D7A4D4E}"/>
              </a:ext>
            </a:extLst>
          </p:cNvPr>
          <p:cNvSpPr>
            <a:spLocks noGrp="1"/>
          </p:cNvSpPr>
          <p:nvPr>
            <p:ph type="ftr" sz="quarter" idx="11"/>
          </p:nvPr>
        </p:nvSpPr>
        <p:spPr>
          <a:xfrm>
            <a:off x="3124200" y="6453336"/>
            <a:ext cx="2895600" cy="404663"/>
          </a:xfrm>
        </p:spPr>
        <p:txBody>
          <a:bodyPr/>
          <a:lstStyle/>
          <a:p>
            <a:r>
              <a:rPr lang="pl-PL" dirty="0"/>
              <a:t>Ocena </a:t>
            </a:r>
            <a:r>
              <a:rPr lang="pl-PL" dirty="0" err="1"/>
              <a:t>scoringowa</a:t>
            </a:r>
            <a:r>
              <a:rPr lang="pl-PL" dirty="0"/>
              <a:t>  podmiotu leczniczego Krzysztof Fatalski</a:t>
            </a:r>
          </a:p>
        </p:txBody>
      </p:sp>
    </p:spTree>
    <p:extLst>
      <p:ext uri="{BB962C8B-B14F-4D97-AF65-F5344CB8AC3E}">
        <p14:creationId xmlns:p14="http://schemas.microsoft.com/office/powerpoint/2010/main" val="226421670"/>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1286</TotalTime>
  <Words>1820</Words>
  <Application>Microsoft Office PowerPoint</Application>
  <PresentationFormat>Pokaz na ekranie (4:3)</PresentationFormat>
  <Paragraphs>145</Paragraphs>
  <Slides>23</Slides>
  <Notes>1</Notes>
  <HiddenSlides>0</HiddenSlides>
  <MMClips>0</MMClips>
  <ScaleCrop>false</ScaleCrop>
  <HeadingPairs>
    <vt:vector size="6" baseType="variant">
      <vt:variant>
        <vt:lpstr>Używane czcionki</vt:lpstr>
      </vt:variant>
      <vt:variant>
        <vt:i4>6</vt:i4>
      </vt:variant>
      <vt:variant>
        <vt:lpstr>Motyw</vt:lpstr>
      </vt:variant>
      <vt:variant>
        <vt:i4>2</vt:i4>
      </vt:variant>
      <vt:variant>
        <vt:lpstr>Tytuły slajdów</vt:lpstr>
      </vt:variant>
      <vt:variant>
        <vt:i4>23</vt:i4>
      </vt:variant>
    </vt:vector>
  </HeadingPairs>
  <TitlesOfParts>
    <vt:vector size="31" baseType="lpstr">
      <vt:lpstr>Arial</vt:lpstr>
      <vt:lpstr>Calibri</vt:lpstr>
      <vt:lpstr>Lato</vt:lpstr>
      <vt:lpstr>Lato Black</vt:lpstr>
      <vt:lpstr>Times New Roman</vt:lpstr>
      <vt:lpstr>Wingdings</vt:lpstr>
      <vt:lpstr>Motyw pakietu Office</vt:lpstr>
      <vt:lpstr>1_Motyw pakietu Office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Admin</dc:creator>
  <cp:lastModifiedBy>Krzysztof Fatalski</cp:lastModifiedBy>
  <cp:revision>125</cp:revision>
  <dcterms:created xsi:type="dcterms:W3CDTF">2018-07-29T14:10:09Z</dcterms:created>
  <dcterms:modified xsi:type="dcterms:W3CDTF">2022-10-19T12:35:46Z</dcterms:modified>
</cp:coreProperties>
</file>