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9" r:id="rId2"/>
    <p:sldId id="621" r:id="rId3"/>
    <p:sldId id="280" r:id="rId4"/>
    <p:sldId id="282" r:id="rId5"/>
    <p:sldId id="769" r:id="rId6"/>
    <p:sldId id="530" r:id="rId7"/>
    <p:sldId id="77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100"/>
    <a:srgbClr val="50425F"/>
    <a:srgbClr val="901520"/>
    <a:srgbClr val="002133"/>
    <a:srgbClr val="88AA69"/>
    <a:srgbClr val="599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28"/>
  </p:normalViewPr>
  <p:slideViewPr>
    <p:cSldViewPr>
      <p:cViewPr varScale="1">
        <p:scale>
          <a:sx n="86" d="100"/>
          <a:sy n="86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1742AED-26EB-418A-A031-B62E63BDBD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7E78D85-5D9E-4488-B1FD-0DD214E0A9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6B5DF-F727-4C59-85BF-6B81EEEFBD22}" type="datetimeFigureOut">
              <a:rPr lang="pl-PL" smtClean="0"/>
              <a:t>2022-10-19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D7BFD25-EC2C-4104-B562-6BA5CFF7A2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32CDCF2-7174-4CCA-961C-6FF532D4F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BC916-851B-42F1-9630-3A10072BD9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997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3ACF3-6439-4520-B2F4-8831965419DB}" type="datetimeFigureOut">
              <a:rPr lang="pl-PL" smtClean="0"/>
              <a:t>2022-10-19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C80E6-D93D-484F-95BF-8F7DA3774E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63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707A18BC-6E61-4BF5-B09D-C08F5B7170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81A8589B-D35C-4517-A825-80E17F352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>
            <a:extLst>
              <a:ext uri="{FF2B5EF4-FFF2-40B4-BE49-F238E27FC236}">
                <a16:creationId xmlns:a16="http://schemas.microsoft.com/office/drawing/2014/main" id="{54D0A2D3-D16A-466C-87AD-494E459B29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1027">
            <a:extLst>
              <a:ext uri="{FF2B5EF4-FFF2-40B4-BE49-F238E27FC236}">
                <a16:creationId xmlns:a16="http://schemas.microsoft.com/office/drawing/2014/main" id="{01E4A67E-5B15-405C-A444-FB1DC8E81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7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2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65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80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73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40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8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55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59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6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23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22.05.2019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Zasady i metody analizy strategicznej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23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20297" y="47792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901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Zakres analizy strategicznej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.</a:t>
            </a:r>
            <a:endParaRPr lang="pl-PL" sz="2400" dirty="0">
              <a:solidFill>
                <a:srgbClr val="002133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96167" y="1278237"/>
            <a:ext cx="797997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3200" b="1" dirty="0">
                <a:solidFill>
                  <a:srgbClr val="C00000"/>
                </a:solidFill>
              </a:rPr>
              <a:t>Analiza </a:t>
            </a:r>
            <a:r>
              <a:rPr lang="pl-PL" sz="3200" b="1" dirty="0" err="1">
                <a:solidFill>
                  <a:srgbClr val="C00000"/>
                </a:solidFill>
              </a:rPr>
              <a:t>makrootoczenia</a:t>
            </a:r>
            <a:r>
              <a:rPr lang="pl-PL" sz="3200" b="1" dirty="0">
                <a:solidFill>
                  <a:srgbClr val="C00000"/>
                </a:solidFill>
              </a:rPr>
              <a:t>,</a:t>
            </a:r>
          </a:p>
          <a:p>
            <a:pPr marL="342900" indent="-342900" algn="just">
              <a:buFont typeface="+mj-lt"/>
              <a:buAutoNum type="arabicPeriod"/>
            </a:pPr>
            <a:endParaRPr lang="pl-PL" sz="3200" b="1" dirty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3200" b="1" dirty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3200" b="1" dirty="0">
                <a:solidFill>
                  <a:srgbClr val="C00000"/>
                </a:solidFill>
              </a:rPr>
              <a:t>Analiza otoczenia sektorowego, czyli konkurencyjnego,</a:t>
            </a:r>
          </a:p>
          <a:p>
            <a:pPr marL="342900" indent="-342900" algn="just">
              <a:buFont typeface="+mj-lt"/>
              <a:buAutoNum type="arabicPeriod"/>
            </a:pPr>
            <a:endParaRPr lang="pl-PL" sz="3200" b="1" dirty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3200" b="1" dirty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3200" b="1" dirty="0">
                <a:solidFill>
                  <a:srgbClr val="C00000"/>
                </a:solidFill>
              </a:rPr>
              <a:t>Analizę własnej organizacji.</a:t>
            </a:r>
          </a:p>
          <a:p>
            <a:pPr marL="342900" indent="-342900" algn="just">
              <a:buFont typeface="+mj-lt"/>
              <a:buAutoNum type="arabicPeriod"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r>
              <a:rPr lang="pl-PL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stopki 11">
            <a:extLst>
              <a:ext uri="{FF2B5EF4-FFF2-40B4-BE49-F238E27FC236}">
                <a16:creationId xmlns:a16="http://schemas.microsoft.com/office/drawing/2014/main" id="{ECE69A5D-05EF-4193-9881-F73332D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14" name="Symbol zastępczy numeru slajdu 13">
            <a:extLst>
              <a:ext uri="{FF2B5EF4-FFF2-40B4-BE49-F238E27FC236}">
                <a16:creationId xmlns:a16="http://schemas.microsoft.com/office/drawing/2014/main" id="{6F5C7F0D-7135-433E-9F0A-2CE05FDF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1</a:t>
            </a:fld>
            <a:endParaRPr lang="pl-PL"/>
          </a:p>
        </p:txBody>
      </p:sp>
      <p:sp>
        <p:nvSpPr>
          <p:cNvPr id="15" name="Symbol zastępczy daty 14">
            <a:extLst>
              <a:ext uri="{FF2B5EF4-FFF2-40B4-BE49-F238E27FC236}">
                <a16:creationId xmlns:a16="http://schemas.microsoft.com/office/drawing/2014/main" id="{DC21A7EF-80D7-441B-AEBC-FC65BFCC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22.05.2019</a:t>
            </a:r>
          </a:p>
        </p:txBody>
      </p:sp>
    </p:spTree>
    <p:extLst>
      <p:ext uri="{BB962C8B-B14F-4D97-AF65-F5344CB8AC3E}">
        <p14:creationId xmlns:p14="http://schemas.microsoft.com/office/powerpoint/2010/main" val="305952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>
            <a:extLst>
              <a:ext uri="{FF2B5EF4-FFF2-40B4-BE49-F238E27FC236}">
                <a16:creationId xmlns:a16="http://schemas.microsoft.com/office/drawing/2014/main" id="{1A24E707-184F-4108-A170-C5F474501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algn="ctr">
              <a:defRPr/>
            </a:pPr>
            <a:r>
              <a:rPr lang="pl-PL" sz="2400" dirty="0">
                <a:solidFill>
                  <a:srgbClr val="901520"/>
                </a:solidFill>
              </a:rPr>
              <a:t>Obszary analizy przedsiębiorstwa</a:t>
            </a:r>
          </a:p>
        </p:txBody>
      </p:sp>
      <p:graphicFrame>
        <p:nvGraphicFramePr>
          <p:cNvPr id="2050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14B2F012-9017-4CC0-868D-493B30D67546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2057400" y="1066800"/>
          <a:ext cx="5584825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BC SnapGraphics" r:id="rId3" imgW="5029200" imgH="5029200" progId="SnapGraphics">
                  <p:embed/>
                </p:oleObj>
              </mc:Choice>
              <mc:Fallback>
                <p:oleObj name="ABC SnapGraphics" r:id="rId3" imgW="5029200" imgH="5029200" progId="SnapGraphics">
                  <p:embed/>
                  <p:pic>
                    <p:nvPicPr>
                      <p:cNvPr id="2050" name="Object 102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4B2F012-9017-4CC0-868D-493B30D6754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066800"/>
                        <a:ext cx="5584825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AutoShape 4">
            <a:extLst>
              <a:ext uri="{FF2B5EF4-FFF2-40B4-BE49-F238E27FC236}">
                <a16:creationId xmlns:a16="http://schemas.microsoft.com/office/drawing/2014/main" id="{656AD34C-C416-4D0D-BBDD-306EC30CD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pl-PL" altLang="pl-PL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D620CFF7-1EE2-44A6-95B3-1CFC8037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0CEBC22-235F-464F-9102-315E48F1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2</a:t>
            </a:fld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C4B496-1B02-4C5B-BDF0-AA6F0756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20297" y="47792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Analiza </a:t>
            </a:r>
            <a:r>
              <a:rPr lang="pl-PL" sz="2400" dirty="0" err="1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makrootoczenia</a:t>
            </a:r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podmiotu leczniczego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.</a:t>
            </a:r>
            <a:endParaRPr lang="pl-PL" sz="2400" dirty="0">
              <a:solidFill>
                <a:srgbClr val="002133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96167" y="1278237"/>
            <a:ext cx="797997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>
                <a:solidFill>
                  <a:srgbClr val="C00000"/>
                </a:solidFill>
              </a:rPr>
              <a:t>Makrootoczenie</a:t>
            </a:r>
            <a:r>
              <a:rPr lang="pl-PL" b="1" dirty="0">
                <a:solidFill>
                  <a:srgbClr val="C00000"/>
                </a:solidFill>
              </a:rPr>
              <a:t> to zbiór warunków działania a przedsiębiorstw funkcjonujących w jednym miejscu i czasie</a:t>
            </a:r>
            <a:r>
              <a:rPr lang="pl-PL" b="1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pl-PL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/>
              <a:t>otoczenie polityczne,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/>
              <a:t>otoczenie społeczne,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/>
              <a:t>otoczenie demograficzne,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/>
              <a:t>otoczenie prawne,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/>
              <a:t>otoczenie makroekonomiczne – </a:t>
            </a:r>
            <a:r>
              <a:rPr lang="pl-PL" sz="2000" u="sng" dirty="0"/>
              <a:t>najsilniejszy wpływ.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000" dirty="0"/>
              <a:t>otoczenie technologiczne.</a:t>
            </a:r>
          </a:p>
          <a:p>
            <a:pPr marL="342900" indent="-342900" algn="just">
              <a:buFont typeface="+mj-lt"/>
              <a:buAutoNum type="arabicPeriod"/>
            </a:pPr>
            <a:endParaRPr lang="pl-PL" dirty="0"/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r>
              <a:rPr lang="pl-PL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Źródło M. Romanowska Planowanie strategiczne PWE 2009</a:t>
            </a:r>
            <a:endParaRPr lang="pl-PL" sz="1400" dirty="0"/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D4B910-CB61-49F9-8038-95CC64DC8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0AAF2EC5-5911-4728-94B6-DC5D131E9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3</a:t>
            </a:fld>
            <a:endParaRPr lang="pl-PL"/>
          </a:p>
        </p:txBody>
      </p:sp>
      <p:sp>
        <p:nvSpPr>
          <p:cNvPr id="12" name="Symbol zastępczy daty 11">
            <a:extLst>
              <a:ext uri="{FF2B5EF4-FFF2-40B4-BE49-F238E27FC236}">
                <a16:creationId xmlns:a16="http://schemas.microsoft.com/office/drawing/2014/main" id="{3335D642-F3F4-4B67-88B9-58CF47B8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</p:spTree>
    <p:extLst>
      <p:ext uri="{BB962C8B-B14F-4D97-AF65-F5344CB8AC3E}">
        <p14:creationId xmlns:p14="http://schemas.microsoft.com/office/powerpoint/2010/main" val="412288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20297" y="47792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Metody analizy </a:t>
            </a:r>
            <a:r>
              <a:rPr lang="pl-PL" sz="2400" dirty="0" err="1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makrootoczenia</a:t>
            </a:r>
            <a:endParaRPr lang="pl-PL" sz="2400" dirty="0">
              <a:solidFill>
                <a:srgbClr val="90152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755576" y="1332542"/>
            <a:ext cx="797997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>
                <a:solidFill>
                  <a:srgbClr val="C00000"/>
                </a:solidFill>
              </a:rPr>
              <a:t>Specyfika doboru narzędzi wg. zmian ciągłych  i nieciągłych</a:t>
            </a:r>
            <a:r>
              <a:rPr lang="pl-PL" b="1" dirty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marL="342900" indent="-342900" algn="just">
              <a:buFont typeface="+mj-lt"/>
              <a:buAutoNum type="arabicPeriod"/>
            </a:pPr>
            <a:endParaRPr lang="pl-PL" b="1" dirty="0"/>
          </a:p>
          <a:p>
            <a:pPr marL="342900" indent="-342900" algn="just">
              <a:buFont typeface="+mj-lt"/>
              <a:buAutoNum type="arabicPeriod"/>
            </a:pPr>
            <a:endParaRPr lang="pl-PL" b="1" dirty="0"/>
          </a:p>
          <a:p>
            <a:pPr marL="342900" indent="-342900" algn="just">
              <a:buFont typeface="+mj-lt"/>
              <a:buAutoNum type="arabicPeriod"/>
            </a:pPr>
            <a:endParaRPr lang="pl-PL" b="1" dirty="0"/>
          </a:p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algn="just"/>
            <a:endParaRPr lang="pl-PL" b="1" dirty="0"/>
          </a:p>
          <a:p>
            <a:pPr marL="342900" indent="-342900" algn="just">
              <a:buFont typeface="+mj-lt"/>
              <a:buAutoNum type="arabicPeriod"/>
            </a:pPr>
            <a:endParaRPr lang="pl-PL" dirty="0"/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r"/>
            <a:r>
              <a:rPr lang="pl-PL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Źródło M. Romanowska Planowanie strategiczne PWE 2009</a:t>
            </a:r>
            <a:endParaRPr lang="pl-PL" sz="1400" dirty="0"/>
          </a:p>
          <a:p>
            <a:pPr algn="r"/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4755F8F-67F9-46C6-8AC6-7D905F507B2D}"/>
              </a:ext>
            </a:extLst>
          </p:cNvPr>
          <p:cNvSpPr txBox="1"/>
          <p:nvPr/>
        </p:nvSpPr>
        <p:spPr>
          <a:xfrm>
            <a:off x="4064713" y="301247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FA59CD8-CC0A-4268-9E2E-5887680BE56E}"/>
              </a:ext>
            </a:extLst>
          </p:cNvPr>
          <p:cNvSpPr txBox="1"/>
          <p:nvPr/>
        </p:nvSpPr>
        <p:spPr>
          <a:xfrm>
            <a:off x="3851921" y="3327129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19177DE-09B3-48F1-BC45-89A0EF57DF02}"/>
              </a:ext>
            </a:extLst>
          </p:cNvPr>
          <p:cNvSpPr txBox="1"/>
          <p:nvPr/>
        </p:nvSpPr>
        <p:spPr>
          <a:xfrm>
            <a:off x="869134" y="1867178"/>
            <a:ext cx="802334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901520"/>
                </a:solidFill>
              </a:rPr>
              <a:t>Zmiany ciągłe</a:t>
            </a:r>
          </a:p>
          <a:p>
            <a:pPr algn="ctr"/>
            <a:endParaRPr lang="pl-PL" b="1" dirty="0">
              <a:solidFill>
                <a:srgbClr val="901520"/>
              </a:solidFill>
            </a:endParaRPr>
          </a:p>
          <a:p>
            <a:pPr algn="just"/>
            <a:r>
              <a:rPr lang="pl-PL" b="1" dirty="0"/>
              <a:t>I . Koncepcja wielorakich możliwości (</a:t>
            </a:r>
            <a:r>
              <a:rPr lang="pl-PL" b="1" dirty="0" err="1"/>
              <a:t>bezscenariuszowa</a:t>
            </a:r>
            <a:r>
              <a:rPr lang="pl-PL" b="1" dirty="0"/>
              <a:t>):</a:t>
            </a:r>
          </a:p>
          <a:p>
            <a:pPr algn="just"/>
            <a:endParaRPr lang="pl-PL" dirty="0"/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ekstrapolacja trendów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analiza luki strategicznej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6210040-E285-4EE8-B958-FA165E036A8D}"/>
              </a:ext>
            </a:extLst>
          </p:cNvPr>
          <p:cNvSpPr txBox="1"/>
          <p:nvPr/>
        </p:nvSpPr>
        <p:spPr>
          <a:xfrm>
            <a:off x="869134" y="3766231"/>
            <a:ext cx="8023345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901520"/>
                </a:solidFill>
              </a:rPr>
              <a:t>Metody scenariuszowe – poza ekstrapolacyjne myślenie</a:t>
            </a:r>
          </a:p>
          <a:p>
            <a:pPr algn="ctr"/>
            <a:r>
              <a:rPr lang="pl-PL" b="1" dirty="0">
                <a:solidFill>
                  <a:srgbClr val="901520"/>
                </a:solidFill>
              </a:rPr>
              <a:t> </a:t>
            </a:r>
          </a:p>
          <a:p>
            <a:pPr algn="just"/>
            <a:r>
              <a:rPr lang="pl-PL" b="1" dirty="0"/>
              <a:t>I. Koncepcja scenariuszowe</a:t>
            </a:r>
            <a:r>
              <a:rPr lang="pl-PL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możliwych zdarzeń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symulacyjne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stanów otoczenia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/>
              <a:t>procesów otoczenia</a:t>
            </a:r>
          </a:p>
        </p:txBody>
      </p:sp>
      <p:sp>
        <p:nvSpPr>
          <p:cNvPr id="15" name="Symbol zastępczy stopki 14">
            <a:extLst>
              <a:ext uri="{FF2B5EF4-FFF2-40B4-BE49-F238E27FC236}">
                <a16:creationId xmlns:a16="http://schemas.microsoft.com/office/drawing/2014/main" id="{3DA2C6E4-E31E-4011-8463-6121B154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16" name="Symbol zastępczy numeru slajdu 15">
            <a:extLst>
              <a:ext uri="{FF2B5EF4-FFF2-40B4-BE49-F238E27FC236}">
                <a16:creationId xmlns:a16="http://schemas.microsoft.com/office/drawing/2014/main" id="{2250228A-0592-4A1B-A384-778611D0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4</a:t>
            </a:fld>
            <a:endParaRPr lang="pl-PL"/>
          </a:p>
        </p:txBody>
      </p:sp>
      <p:sp>
        <p:nvSpPr>
          <p:cNvPr id="17" name="Symbol zastępczy daty 16">
            <a:extLst>
              <a:ext uri="{FF2B5EF4-FFF2-40B4-BE49-F238E27FC236}">
                <a16:creationId xmlns:a16="http://schemas.microsoft.com/office/drawing/2014/main" id="{69755D2B-9300-4F03-B7B5-10C004CA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</p:spTree>
    <p:extLst>
      <p:ext uri="{BB962C8B-B14F-4D97-AF65-F5344CB8AC3E}">
        <p14:creationId xmlns:p14="http://schemas.microsoft.com/office/powerpoint/2010/main" val="276373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20297" y="47792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Etapy analizy </a:t>
            </a:r>
            <a:r>
              <a:rPr lang="pl-PL" sz="2400" dirty="0" err="1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makrootoczenia</a:t>
            </a:r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podmiotu leczniczego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pl-PL" sz="2400" dirty="0">
                <a:solidFill>
                  <a:srgbClr val="901520"/>
                </a:solidFill>
              </a:rPr>
              <a:t>metodą scenariuszową.</a:t>
            </a:r>
            <a:endParaRPr lang="pl-PL" sz="2400" dirty="0">
              <a:solidFill>
                <a:srgbClr val="002133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40951" y="1308919"/>
            <a:ext cx="797997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Font typeface="+mj-lt"/>
              <a:buAutoNum type="arabicPeriod"/>
            </a:pPr>
            <a:r>
              <a:rPr lang="pl-PL" dirty="0">
                <a:solidFill>
                  <a:srgbClr val="C00000"/>
                </a:solidFill>
              </a:rPr>
              <a:t>Zidentyfikowanie najważniejszych czynników </a:t>
            </a:r>
            <a:r>
              <a:rPr lang="pl-PL" dirty="0" err="1">
                <a:solidFill>
                  <a:srgbClr val="C00000"/>
                </a:solidFill>
              </a:rPr>
              <a:t>makroteoczenia</a:t>
            </a:r>
            <a:r>
              <a:rPr lang="pl-PL" dirty="0">
                <a:solidFill>
                  <a:srgbClr val="C00000"/>
                </a:solidFill>
              </a:rPr>
              <a:t> w poszczególnych segmentach</a:t>
            </a:r>
          </a:p>
          <a:p>
            <a:pPr indent="-342900">
              <a:buFont typeface="+mj-lt"/>
              <a:buAutoNum type="arabicPeriod"/>
            </a:pPr>
            <a:endParaRPr lang="pl-PL" dirty="0">
              <a:solidFill>
                <a:srgbClr val="C00000"/>
              </a:solidFill>
            </a:endParaRPr>
          </a:p>
          <a:p>
            <a:pPr indent="-342900">
              <a:buFont typeface="+mj-lt"/>
              <a:buAutoNum type="arabicPeriod"/>
            </a:pPr>
            <a:r>
              <a:rPr lang="pl-PL" dirty="0">
                <a:solidFill>
                  <a:srgbClr val="C00000"/>
                </a:solidFill>
              </a:rPr>
              <a:t>Ustalenie charakteru i siły wpływu na przedsiębiorstwo zidentyfikowanych czynników wg specyfikacji:</a:t>
            </a:r>
          </a:p>
          <a:p>
            <a:pPr indent="-342900">
              <a:buFont typeface="+mj-lt"/>
              <a:buAutoNum type="arabicPeriod"/>
            </a:pPr>
            <a:endParaRPr lang="pl-PL" dirty="0">
              <a:solidFill>
                <a:srgbClr val="C00000"/>
              </a:solidFill>
            </a:endParaRPr>
          </a:p>
          <a:p>
            <a:pPr indent="-342900">
              <a:buFont typeface="+mj-lt"/>
              <a:buAutoNum type="arabicPeriod"/>
            </a:pPr>
            <a:r>
              <a:rPr lang="pl-PL" dirty="0">
                <a:solidFill>
                  <a:srgbClr val="C00000"/>
                </a:solidFill>
              </a:rPr>
              <a:t>Stworzenie modelowych scenariuszy podmiotu.</a:t>
            </a:r>
          </a:p>
          <a:p>
            <a:pPr indent="-342900">
              <a:buFont typeface="+mj-lt"/>
              <a:buAutoNum type="arabicPeriod"/>
            </a:pPr>
            <a:endParaRPr lang="pl-PL" dirty="0">
              <a:solidFill>
                <a:srgbClr val="C00000"/>
              </a:solidFill>
            </a:endParaRPr>
          </a:p>
          <a:p>
            <a:pPr indent="-342900">
              <a:buFont typeface="+mj-lt"/>
              <a:buAutoNum type="arabicPeriod"/>
            </a:pPr>
            <a:r>
              <a:rPr lang="pl-PL" dirty="0">
                <a:solidFill>
                  <a:srgbClr val="C00000"/>
                </a:solidFill>
              </a:rPr>
              <a:t>Analiza wyników</a:t>
            </a:r>
          </a:p>
          <a:p>
            <a:pPr indent="-342900">
              <a:buFont typeface="+mj-lt"/>
              <a:buAutoNum type="arabicPeriod"/>
            </a:pPr>
            <a:endParaRPr lang="pl-PL" dirty="0">
              <a:solidFill>
                <a:srgbClr val="C00000"/>
              </a:solidFill>
            </a:endParaRPr>
          </a:p>
          <a:p>
            <a:pPr indent="-342900">
              <a:buFont typeface="+mj-lt"/>
              <a:buAutoNum type="arabicPeriod"/>
            </a:pPr>
            <a:endParaRPr lang="pl-PL" dirty="0"/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F6C37EA-AB77-4DA2-81F9-0914BA98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11" name="Symbol zastępczy numeru slajdu 10">
            <a:extLst>
              <a:ext uri="{FF2B5EF4-FFF2-40B4-BE49-F238E27FC236}">
                <a16:creationId xmlns:a16="http://schemas.microsoft.com/office/drawing/2014/main" id="{7E9F67A0-821E-42ED-8096-903BB1F4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5</a:t>
            </a:fld>
            <a:endParaRPr lang="pl-PL"/>
          </a:p>
        </p:txBody>
      </p:sp>
      <p:sp>
        <p:nvSpPr>
          <p:cNvPr id="12" name="Symbol zastępczy daty 11">
            <a:extLst>
              <a:ext uri="{FF2B5EF4-FFF2-40B4-BE49-F238E27FC236}">
                <a16:creationId xmlns:a16="http://schemas.microsoft.com/office/drawing/2014/main" id="{DF403A0C-1C46-4E7A-888E-229074F4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</p:spTree>
    <p:extLst>
      <p:ext uri="{BB962C8B-B14F-4D97-AF65-F5344CB8AC3E}">
        <p14:creationId xmlns:p14="http://schemas.microsoft.com/office/powerpoint/2010/main" val="81302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59AF18A-4746-4AEB-BF2A-388361A15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dirty="0">
                <a:solidFill>
                  <a:srgbClr val="C00000"/>
                </a:solidFill>
              </a:rPr>
              <a:t>PROGNOZOWANIE ZMIAN NIECIĄGŁYCH</a:t>
            </a:r>
          </a:p>
        </p:txBody>
      </p:sp>
      <p:sp>
        <p:nvSpPr>
          <p:cNvPr id="34819" name="Line 3">
            <a:extLst>
              <a:ext uri="{FF2B5EF4-FFF2-40B4-BE49-F238E27FC236}">
                <a16:creationId xmlns:a16="http://schemas.microsoft.com/office/drawing/2014/main" id="{CEEAE077-5E71-442A-9C26-3E7B3DB95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057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>
              <a:solidFill>
                <a:srgbClr val="C00000"/>
              </a:solidFill>
            </a:endParaRPr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E91D6CF0-EC47-4EEC-90E1-0BE03EF8F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8674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>
              <a:solidFill>
                <a:srgbClr val="C00000"/>
              </a:solidFill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3A6C1B5B-19A7-4442-88FA-1C0A0BFB3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113" y="5867400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l-PL" altLang="pl-PL" sz="2400" i="0">
                <a:solidFill>
                  <a:srgbClr val="C00000"/>
                </a:solidFill>
                <a:latin typeface="Times New Roman" panose="02020603050405020304" pitchFamily="18" charset="0"/>
              </a:rPr>
              <a:t>Lata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F9CA3A80-F634-46F9-89FF-5B139D5BC55B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668358" y="2198943"/>
            <a:ext cx="553998" cy="231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l-PL" altLang="pl-PL" sz="2400" i="0" dirty="0">
                <a:solidFill>
                  <a:srgbClr val="C00000"/>
                </a:solidFill>
                <a:latin typeface="Times New Roman" panose="02020603050405020304" pitchFamily="18" charset="0"/>
              </a:rPr>
              <a:t>Poziom zmiennej </a:t>
            </a:r>
          </a:p>
        </p:txBody>
      </p:sp>
      <p:grpSp>
        <p:nvGrpSpPr>
          <p:cNvPr id="34823" name="Group 7">
            <a:extLst>
              <a:ext uri="{FF2B5EF4-FFF2-40B4-BE49-F238E27FC236}">
                <a16:creationId xmlns:a16="http://schemas.microsoft.com/office/drawing/2014/main" id="{D0CD5137-1AEA-4E94-9D7C-F2FDBEBB501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133600"/>
            <a:ext cx="6489700" cy="2895600"/>
            <a:chOff x="1248" y="1344"/>
            <a:chExt cx="3744" cy="1824"/>
          </a:xfrm>
        </p:grpSpPr>
        <p:sp>
          <p:nvSpPr>
            <p:cNvPr id="34830" name="Line 8">
              <a:extLst>
                <a:ext uri="{FF2B5EF4-FFF2-40B4-BE49-F238E27FC236}">
                  <a16:creationId xmlns:a16="http://schemas.microsoft.com/office/drawing/2014/main" id="{1330CD85-EA4B-4445-A063-6B117ECD5E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304"/>
              <a:ext cx="1104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1" name="Line 9">
              <a:extLst>
                <a:ext uri="{FF2B5EF4-FFF2-40B4-BE49-F238E27FC236}">
                  <a16:creationId xmlns:a16="http://schemas.microsoft.com/office/drawing/2014/main" id="{61262ABF-0653-4A49-93DA-206520A59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304"/>
              <a:ext cx="62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2" name="Line 10">
              <a:extLst>
                <a:ext uri="{FF2B5EF4-FFF2-40B4-BE49-F238E27FC236}">
                  <a16:creationId xmlns:a16="http://schemas.microsoft.com/office/drawing/2014/main" id="{DF01254E-9B24-4935-99A1-C676996F05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4"/>
              <a:ext cx="43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3" name="Line 11">
              <a:extLst>
                <a:ext uri="{FF2B5EF4-FFF2-40B4-BE49-F238E27FC236}">
                  <a16:creationId xmlns:a16="http://schemas.microsoft.com/office/drawing/2014/main" id="{F899518F-A08B-4E67-9224-555DCFAFB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064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4" name="Line 12">
              <a:extLst>
                <a:ext uri="{FF2B5EF4-FFF2-40B4-BE49-F238E27FC236}">
                  <a16:creationId xmlns:a16="http://schemas.microsoft.com/office/drawing/2014/main" id="{398F654E-4ABD-40AA-91C8-9EDECAAE3A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2160"/>
              <a:ext cx="384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5" name="Line 13">
              <a:extLst>
                <a:ext uri="{FF2B5EF4-FFF2-40B4-BE49-F238E27FC236}">
                  <a16:creationId xmlns:a16="http://schemas.microsoft.com/office/drawing/2014/main" id="{60281150-FF13-41BB-9274-A90C8BD6D7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344"/>
              <a:ext cx="100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6" name="Line 14">
              <a:extLst>
                <a:ext uri="{FF2B5EF4-FFF2-40B4-BE49-F238E27FC236}">
                  <a16:creationId xmlns:a16="http://schemas.microsoft.com/office/drawing/2014/main" id="{E4DF8FCF-FFBC-4BCE-88CF-B21FBA162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  <p:sp>
          <p:nvSpPr>
            <p:cNvPr id="34837" name="Line 15">
              <a:extLst>
                <a:ext uri="{FF2B5EF4-FFF2-40B4-BE49-F238E27FC236}">
                  <a16:creationId xmlns:a16="http://schemas.microsoft.com/office/drawing/2014/main" id="{A0B1AE82-F683-46D9-8404-3025D2B2A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160"/>
              <a:ext cx="96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l-PL">
                <a:solidFill>
                  <a:srgbClr val="C00000"/>
                </a:solidFill>
              </a:endParaRPr>
            </a:p>
          </p:txBody>
        </p:sp>
      </p:grpSp>
      <p:sp>
        <p:nvSpPr>
          <p:cNvPr id="34824" name="Text Box 16">
            <a:extLst>
              <a:ext uri="{FF2B5EF4-FFF2-40B4-BE49-F238E27FC236}">
                <a16:creationId xmlns:a16="http://schemas.microsoft.com/office/drawing/2014/main" id="{887AEFCE-4385-448A-AAED-86204D18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763" y="2270125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l-PL" altLang="pl-PL" b="1" i="0">
                <a:solidFill>
                  <a:srgbClr val="C00000"/>
                </a:solidFill>
                <a:latin typeface="Times New Roman" panose="02020603050405020304" pitchFamily="18" charset="0"/>
              </a:rPr>
              <a:t>Wzrost</a:t>
            </a:r>
          </a:p>
        </p:txBody>
      </p:sp>
      <p:sp>
        <p:nvSpPr>
          <p:cNvPr id="34825" name="Text Box 17">
            <a:extLst>
              <a:ext uri="{FF2B5EF4-FFF2-40B4-BE49-F238E27FC236}">
                <a16:creationId xmlns:a16="http://schemas.microsoft.com/office/drawing/2014/main" id="{E51A55CC-D009-4512-9D8F-500AC9088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955925"/>
            <a:ext cx="1408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l-PL" altLang="pl-PL" b="1" i="0">
                <a:solidFill>
                  <a:srgbClr val="C00000"/>
                </a:solidFill>
                <a:latin typeface="Times New Roman" panose="02020603050405020304" pitchFamily="18" charset="0"/>
              </a:rPr>
              <a:t>stabilizacja</a:t>
            </a:r>
          </a:p>
        </p:txBody>
      </p:sp>
      <p:sp>
        <p:nvSpPr>
          <p:cNvPr id="34826" name="Text Box 18">
            <a:extLst>
              <a:ext uri="{FF2B5EF4-FFF2-40B4-BE49-F238E27FC236}">
                <a16:creationId xmlns:a16="http://schemas.microsoft.com/office/drawing/2014/main" id="{18A87C03-9F7A-4596-8F6B-11A0E7BBB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58896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i="0">
                <a:solidFill>
                  <a:srgbClr val="C00000"/>
                </a:solidFill>
                <a:latin typeface="Times New Roman" panose="02020603050405020304" pitchFamily="18" charset="0"/>
              </a:rPr>
              <a:t>2000</a:t>
            </a:r>
          </a:p>
        </p:txBody>
      </p:sp>
      <p:sp>
        <p:nvSpPr>
          <p:cNvPr id="34827" name="Line 19">
            <a:extLst>
              <a:ext uri="{FF2B5EF4-FFF2-40B4-BE49-F238E27FC236}">
                <a16:creationId xmlns:a16="http://schemas.microsoft.com/office/drawing/2014/main" id="{48D5688B-E1CD-4358-9CE1-694547E88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429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>
              <a:solidFill>
                <a:srgbClr val="C00000"/>
              </a:solidFill>
            </a:endParaRPr>
          </a:p>
        </p:txBody>
      </p:sp>
      <p:sp>
        <p:nvSpPr>
          <p:cNvPr id="34828" name="Text Box 20">
            <a:extLst>
              <a:ext uri="{FF2B5EF4-FFF2-40B4-BE49-F238E27FC236}">
                <a16:creationId xmlns:a16="http://schemas.microsoft.com/office/drawing/2014/main" id="{EBAB8B74-3169-4D0C-AEFD-A8E701867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454400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l-PL" altLang="pl-PL" b="1" i="0">
                <a:solidFill>
                  <a:srgbClr val="C00000"/>
                </a:solidFill>
                <a:latin typeface="Times New Roman" panose="02020603050405020304" pitchFamily="18" charset="0"/>
              </a:rPr>
              <a:t>spadek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2600413-A490-4043-96F5-72932119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894253A-91AE-402A-82E8-209D3BFC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6</a:t>
            </a:fld>
            <a:endParaRPr lang="pl-PL"/>
          </a:p>
        </p:txBody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FB4C1773-16E6-4F68-8B8D-1BF08003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320297" y="47792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Etapy analizy </a:t>
            </a:r>
            <a:r>
              <a:rPr lang="pl-PL" sz="2400" dirty="0" err="1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makrootoczenia</a:t>
            </a:r>
            <a:r>
              <a:rPr lang="pl-PL" sz="2400" dirty="0">
                <a:solidFill>
                  <a:srgbClr val="901520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podmiotu leczniczego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pl-PL" sz="2400" dirty="0">
                <a:solidFill>
                  <a:srgbClr val="901520"/>
                </a:solidFill>
              </a:rPr>
              <a:t>metodą scenariuszową.</a:t>
            </a:r>
            <a:endParaRPr lang="pl-PL" sz="2400" dirty="0">
              <a:solidFill>
                <a:srgbClr val="002133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40951" y="1308919"/>
            <a:ext cx="79799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endParaRPr lang="pl-PL" sz="1400" i="1" dirty="0">
              <a:solidFill>
                <a:schemeClr val="tx1">
                  <a:lumMod val="95000"/>
                  <a:lumOff val="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>
            <a:extLst>
              <a:ext uri="{FF2B5EF4-FFF2-40B4-BE49-F238E27FC236}">
                <a16:creationId xmlns:a16="http://schemas.microsoft.com/office/drawing/2014/main" id="{8962C1D8-EF1B-4998-A637-8185D8489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63" y="1608366"/>
            <a:ext cx="7810951" cy="4124890"/>
          </a:xfrm>
          <a:prstGeom prst="rect">
            <a:avLst/>
          </a:prstGeom>
        </p:spPr>
      </p:pic>
      <p:sp>
        <p:nvSpPr>
          <p:cNvPr id="14" name="Symbol zastępczy stopki 13">
            <a:extLst>
              <a:ext uri="{FF2B5EF4-FFF2-40B4-BE49-F238E27FC236}">
                <a16:creationId xmlns:a16="http://schemas.microsoft.com/office/drawing/2014/main" id="{6F887137-7413-450E-8E44-F215CE9A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Zasady i metody analizy strategicznej</a:t>
            </a:r>
          </a:p>
        </p:txBody>
      </p:sp>
      <p:sp>
        <p:nvSpPr>
          <p:cNvPr id="15" name="Symbol zastępczy numeru slajdu 14">
            <a:extLst>
              <a:ext uri="{FF2B5EF4-FFF2-40B4-BE49-F238E27FC236}">
                <a16:creationId xmlns:a16="http://schemas.microsoft.com/office/drawing/2014/main" id="{DDEFF2C4-D7D0-4A99-A285-66D38189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7</a:t>
            </a:fld>
            <a:endParaRPr lang="pl-PL"/>
          </a:p>
        </p:txBody>
      </p:sp>
      <p:sp>
        <p:nvSpPr>
          <p:cNvPr id="16" name="Symbol zastępczy daty 15">
            <a:extLst>
              <a:ext uri="{FF2B5EF4-FFF2-40B4-BE49-F238E27FC236}">
                <a16:creationId xmlns:a16="http://schemas.microsoft.com/office/drawing/2014/main" id="{24EBAE0B-0EDF-433D-94DA-35F19457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22.05.2019</a:t>
            </a:r>
          </a:p>
        </p:txBody>
      </p:sp>
    </p:spTree>
    <p:extLst>
      <p:ext uri="{BB962C8B-B14F-4D97-AF65-F5344CB8AC3E}">
        <p14:creationId xmlns:p14="http://schemas.microsoft.com/office/powerpoint/2010/main" val="1773698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7318</TotalTime>
  <Words>226</Words>
  <Application>Microsoft Office PowerPoint</Application>
  <PresentationFormat>Pokaz na ekranie (4:3)</PresentationFormat>
  <Paragraphs>125</Paragraphs>
  <Slides>7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Lato Black</vt:lpstr>
      <vt:lpstr>Lato Heavy</vt:lpstr>
      <vt:lpstr>Times New Roman</vt:lpstr>
      <vt:lpstr>Motyw pakietu Office</vt:lpstr>
      <vt:lpstr>ABC SnapGraphics</vt:lpstr>
      <vt:lpstr>Prezentacja programu PowerPoint</vt:lpstr>
      <vt:lpstr>Obszary analizy przedsiębiorstwa</vt:lpstr>
      <vt:lpstr>Prezentacja programu PowerPoint</vt:lpstr>
      <vt:lpstr>Prezentacja programu PowerPoint</vt:lpstr>
      <vt:lpstr>Prezentacja programu PowerPoint</vt:lpstr>
      <vt:lpstr>PROGNOZOWANIE ZMIAN NIECIĄGŁYCH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 Fatalski</dc:creator>
  <cp:lastModifiedBy>Krzysztof Fatalski</cp:lastModifiedBy>
  <cp:revision>409</cp:revision>
  <dcterms:created xsi:type="dcterms:W3CDTF">2018-07-29T14:10:09Z</dcterms:created>
  <dcterms:modified xsi:type="dcterms:W3CDTF">2022-10-19T12:12:57Z</dcterms:modified>
</cp:coreProperties>
</file>