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02" r:id="rId2"/>
    <p:sldId id="315" r:id="rId3"/>
    <p:sldId id="316" r:id="rId4"/>
    <p:sldId id="317" r:id="rId5"/>
    <p:sldId id="310" r:id="rId6"/>
    <p:sldId id="311" r:id="rId7"/>
    <p:sldId id="312" r:id="rId8"/>
    <p:sldId id="313" r:id="rId9"/>
    <p:sldId id="490" r:id="rId10"/>
    <p:sldId id="489" r:id="rId11"/>
    <p:sldId id="488" r:id="rId12"/>
    <p:sldId id="262" r:id="rId13"/>
    <p:sldId id="314" r:id="rId14"/>
    <p:sldId id="864" r:id="rId15"/>
    <p:sldId id="360" r:id="rId16"/>
    <p:sldId id="291" r:id="rId17"/>
    <p:sldId id="296" r:id="rId18"/>
    <p:sldId id="338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100"/>
    <a:srgbClr val="50425F"/>
    <a:srgbClr val="901520"/>
    <a:srgbClr val="002133"/>
    <a:srgbClr val="88AA69"/>
    <a:srgbClr val="599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28"/>
  </p:normalViewPr>
  <p:slideViewPr>
    <p:cSldViewPr>
      <p:cViewPr varScale="1">
        <p:scale>
          <a:sx n="86" d="100"/>
          <a:sy n="86" d="100"/>
        </p:scale>
        <p:origin x="129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1742AED-26EB-418A-A031-B62E63BDBD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7E78D85-5D9E-4488-B1FD-0DD214E0A9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6B5DF-F727-4C59-85BF-6B81EEEFBD22}" type="datetimeFigureOut">
              <a:rPr lang="pl-PL" smtClean="0"/>
              <a:t>2022-10-19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D7BFD25-EC2C-4104-B562-6BA5CFF7A2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32CDCF2-7174-4CCA-961C-6FF532D4F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BC916-851B-42F1-9630-3A10072BD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997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3ACF3-6439-4520-B2F4-8831965419DB}" type="datetimeFigureOut">
              <a:rPr lang="pl-PL" smtClean="0"/>
              <a:t>2022-10-19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C80E6-D93D-484F-95BF-8F7DA3774E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639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72B-F1D2-4565-96AF-3C9355CC3F0E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93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EA90-CE49-48E1-B6F0-C0CCEAFF8F3F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3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2711C-6CA9-4F33-9FB7-D2FA8663600A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4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D529-E77B-48F8-9F75-F78E3136EBC4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4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719D-681E-40FF-9651-D0F12D3FDAE9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57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349-5366-4E7A-883E-89E79A9013F5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7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0318-7662-430F-AA8E-5FB653CB44DA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4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5129-2F99-46D4-AF0E-5B1257D67CE4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1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2125-0063-4B7C-BE8A-1FC51B35F31D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l-PL"/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4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2D2870F-EBED-43A2-9016-A8FFF65BC2AA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6CBB-F56B-4C92-AFAA-4B50664E6FD1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3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2A0DDFEF-68CF-451C-A4E3-D37D7C81A19B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81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/index.php?title=William_Beveridge&amp;action=edit&amp;redlink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79E6E5A-4B46-7E61-385E-8C1003CF9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446934"/>
            <a:ext cx="8928992" cy="19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4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e/e2/William_Beveridge_D_17134.jpg/300px-William_Beveridge_D_17134.jpg">
            <a:extLst>
              <a:ext uri="{FF2B5EF4-FFF2-40B4-BE49-F238E27FC236}">
                <a16:creationId xmlns:a16="http://schemas.microsoft.com/office/drawing/2014/main" id="{C4ADAA1F-9EAA-43B5-81BC-C685E9683E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2405366"/>
            <a:ext cx="3075710" cy="30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245CAB1-76B3-4622-BD68-FB9031AC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pl-PL">
                <a:latin typeface="Calibri" panose="020F0502020204030204"/>
              </a:rPr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046B4F-12F5-4310-900F-C53B3F3D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>
                <a:latin typeface="Calibri" panose="020F0502020204030204"/>
              </a:rPr>
              <a:pPr defTabSz="685800"/>
              <a:t>10</a:t>
            </a:fld>
            <a:endParaRPr lang="en-US" dirty="0">
              <a:latin typeface="Calibri" panose="020F0502020204030204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FB8B541-4B9A-440B-96F5-F4AB8796B802}"/>
              </a:ext>
            </a:extLst>
          </p:cNvPr>
          <p:cNvSpPr/>
          <p:nvPr/>
        </p:nvSpPr>
        <p:spPr>
          <a:xfrm>
            <a:off x="4488873" y="2644308"/>
            <a:ext cx="4267201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pl-PL" sz="1350" dirty="0">
                <a:solidFill>
                  <a:srgbClr val="222222"/>
                </a:solidFill>
                <a:latin typeface="Arial" panose="020B0604020202020204" pitchFamily="34" charset="0"/>
              </a:rPr>
              <a:t>Był autorem raportu jest sir </a:t>
            </a:r>
            <a:r>
              <a:rPr lang="pl-PL" sz="1350" dirty="0">
                <a:solidFill>
                  <a:srgbClr val="A55858"/>
                </a:solidFill>
                <a:latin typeface="Arial" panose="020B0604020202020204" pitchFamily="34" charset="0"/>
                <a:hlinkClick r:id="rId3" tooltip="William Beveridge (strona nie istnieje)"/>
              </a:rPr>
              <a:t>William </a:t>
            </a:r>
            <a:r>
              <a:rPr lang="pl-PL" sz="1350" dirty="0" err="1">
                <a:solidFill>
                  <a:srgbClr val="A55858"/>
                </a:solidFill>
                <a:latin typeface="Arial" panose="020B0604020202020204" pitchFamily="34" charset="0"/>
                <a:hlinkClick r:id="rId3" tooltip="William Beveridge (strona nie istnieje)"/>
              </a:rPr>
              <a:t>Beveridge</a:t>
            </a:r>
            <a:r>
              <a:rPr lang="pl-PL" sz="1350" dirty="0">
                <a:solidFill>
                  <a:srgbClr val="222222"/>
                </a:solidFill>
                <a:latin typeface="Arial" panose="020B0604020202020204" pitchFamily="34" charset="0"/>
              </a:rPr>
              <a:t> (1897-1963, znany później także jako baron </a:t>
            </a:r>
            <a:r>
              <a:rPr lang="pl-PL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Beveridge</a:t>
            </a:r>
            <a:r>
              <a:rPr lang="pl-PL" sz="1350" dirty="0">
                <a:solidFill>
                  <a:srgbClr val="222222"/>
                </a:solidFill>
                <a:latin typeface="Arial" panose="020B0604020202020204" pitchFamily="34" charset="0"/>
              </a:rPr>
              <a:t> of </a:t>
            </a:r>
            <a:r>
              <a:rPr lang="pl-PL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Tuggal</a:t>
            </a:r>
            <a:r>
              <a:rPr lang="pl-PL" sz="1350" dirty="0">
                <a:solidFill>
                  <a:srgbClr val="222222"/>
                </a:solidFill>
                <a:latin typeface="Arial" panose="020B0604020202020204" pitchFamily="34" charset="0"/>
              </a:rPr>
              <a:t>), jeden z najbardziej wpływowych ekonomistów swej epoki. W roku 1944 opublikował swoją najsłynniejszą pracę </a:t>
            </a:r>
            <a:r>
              <a:rPr lang="pl-PL" sz="1350" i="1" dirty="0">
                <a:solidFill>
                  <a:srgbClr val="222222"/>
                </a:solidFill>
                <a:latin typeface="Arial" panose="020B0604020202020204" pitchFamily="34" charset="0"/>
              </a:rPr>
              <a:t>Full </a:t>
            </a:r>
            <a:r>
              <a:rPr lang="pl-PL" sz="1350" i="1" dirty="0" err="1">
                <a:solidFill>
                  <a:srgbClr val="222222"/>
                </a:solidFill>
                <a:latin typeface="Arial" panose="020B0604020202020204" pitchFamily="34" charset="0"/>
              </a:rPr>
              <a:t>employment</a:t>
            </a:r>
            <a:r>
              <a:rPr lang="pl-PL" sz="1350" i="1" dirty="0">
                <a:solidFill>
                  <a:srgbClr val="222222"/>
                </a:solidFill>
                <a:latin typeface="Arial" panose="020B0604020202020204" pitchFamily="34" charset="0"/>
              </a:rPr>
              <a:t> in a </a:t>
            </a:r>
            <a:r>
              <a:rPr lang="pl-PL" sz="1350" i="1" dirty="0" err="1">
                <a:solidFill>
                  <a:srgbClr val="222222"/>
                </a:solidFill>
                <a:latin typeface="Arial" panose="020B0604020202020204" pitchFamily="34" charset="0"/>
              </a:rPr>
              <a:t>free</a:t>
            </a:r>
            <a:r>
              <a:rPr lang="pl-PL" sz="135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l-PL" sz="1350" i="1" dirty="0" err="1">
                <a:solidFill>
                  <a:srgbClr val="222222"/>
                </a:solidFill>
                <a:latin typeface="Arial" panose="020B0604020202020204" pitchFamily="34" charset="0"/>
              </a:rPr>
              <a:t>society</a:t>
            </a:r>
            <a:r>
              <a:rPr lang="pl-PL" sz="1350" dirty="0">
                <a:solidFill>
                  <a:srgbClr val="222222"/>
                </a:solidFill>
                <a:latin typeface="Arial" panose="020B0604020202020204" pitchFamily="34" charset="0"/>
              </a:rPr>
              <a:t>. Wcześniej, w 1942 wydana została pozycja pt. '</a:t>
            </a:r>
            <a:r>
              <a:rPr lang="pl-PL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Social</a:t>
            </a:r>
            <a:r>
              <a:rPr lang="pl-PL" sz="135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l-PL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Insurance</a:t>
            </a:r>
            <a:r>
              <a:rPr lang="pl-PL" sz="1350" dirty="0">
                <a:solidFill>
                  <a:srgbClr val="222222"/>
                </a:solidFill>
                <a:latin typeface="Arial" panose="020B0604020202020204" pitchFamily="34" charset="0"/>
              </a:rPr>
              <a:t> and Allied Services', zwana również Raportem </a:t>
            </a:r>
            <a:r>
              <a:rPr lang="pl-PL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Beveridge’a</a:t>
            </a:r>
            <a:r>
              <a:rPr lang="pl-PL" sz="135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defTabSz="685800"/>
            <a:r>
              <a:rPr lang="pl-PL" sz="1350" dirty="0">
                <a:solidFill>
                  <a:srgbClr val="222222"/>
                </a:solidFill>
                <a:latin typeface="Arial" panose="020B0604020202020204" pitchFamily="34" charset="0"/>
              </a:rPr>
              <a:t>Źródło: Wikipedia </a:t>
            </a:r>
          </a:p>
          <a:p>
            <a:pPr defTabSz="685800"/>
            <a:endParaRPr lang="pl-PL" sz="13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defTabSz="685800"/>
            <a:endParaRPr lang="pl-PL" sz="13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defTabSz="685800"/>
            <a:r>
              <a:rPr lang="pl-PL" sz="1350" dirty="0">
                <a:solidFill>
                  <a:srgbClr val="222222"/>
                </a:solidFill>
                <a:latin typeface="Arial" panose="020B0604020202020204" pitchFamily="34" charset="0"/>
              </a:rPr>
              <a:t>- znany z krzywej </a:t>
            </a:r>
            <a:r>
              <a:rPr lang="pl-PL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Beveridge</a:t>
            </a:r>
            <a:r>
              <a:rPr lang="pl-PL" sz="135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pl-PL" sz="1350" dirty="0" err="1">
                <a:solidFill>
                  <a:srgbClr val="222222"/>
                </a:solidFill>
                <a:latin typeface="Arial" panose="020B0604020202020204" pitchFamily="34" charset="0"/>
              </a:rPr>
              <a:t>keynesista</a:t>
            </a:r>
            <a:endParaRPr lang="pl-PL" sz="13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defTabSz="685800"/>
            <a:endParaRPr lang="pl-PL" sz="135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465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EBCB3-3669-456C-8C9E-4194F530A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621" y="2294549"/>
            <a:ext cx="3919451" cy="3072356"/>
          </a:xfrm>
        </p:spPr>
        <p:txBody>
          <a:bodyPr>
            <a:normAutofit/>
          </a:bodyPr>
          <a:lstStyle/>
          <a:p>
            <a:r>
              <a:rPr lang="pl-PL" i="1" dirty="0"/>
              <a:t>Nikołaj Aleksandrowicz Siemaszko, lekarz, rewolucjonista rosyjski, współpracownik Lenina, pierwszy Komisarz Ludowy ds. Zdrowia. Powołał w 1918r. Państwowy Instytut Naukowy ds. Organizacji Ochrony Zdrowia (dzisiaj Instytut Siemaszki). Siemaszko był twórcą nowego, socjalistycznego modelu opieki zdrowotnej. Proces ten trwał 20 lat. W Rosji przed rewolucją było 21 tys. lekarzy, w 1928r. 63 tys. lekarzy, a w 1980r. -1120 tys.. System Siemaszki oparty był o 5 letnie plany rozwoju.</a:t>
            </a:r>
          </a:p>
          <a:p>
            <a:endParaRPr lang="pl-PL" i="1" dirty="0"/>
          </a:p>
          <a:p>
            <a:r>
              <a:rPr lang="pl-PL" i="1" dirty="0"/>
              <a:t>Źródło eduks.pl</a:t>
            </a:r>
          </a:p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EBAB969-BEC6-4986-B8CD-09C1FFA8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pl-PL">
                <a:latin typeface="Calibri" panose="020F0502020204030204"/>
              </a:rPr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FF67379-41E6-44EC-ADA5-635AB63E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>
                <a:latin typeface="Calibri" panose="020F0502020204030204"/>
              </a:rPr>
              <a:pPr defTabSz="685800"/>
              <a:t>11</a:t>
            </a:fld>
            <a:endParaRPr lang="en-US" dirty="0">
              <a:latin typeface="Calibri" panose="020F0502020204030204"/>
            </a:endParaRPr>
          </a:p>
        </p:txBody>
      </p:sp>
      <p:pic>
        <p:nvPicPr>
          <p:cNvPr id="14338" name="Picture 2" descr="Znalezione obrazy dla zapytania NikoÅaj Aleksandrowicz Siemaszko">
            <a:extLst>
              <a:ext uri="{FF2B5EF4-FFF2-40B4-BE49-F238E27FC236}">
                <a16:creationId xmlns:a16="http://schemas.microsoft.com/office/drawing/2014/main" id="{9FF7DC3D-2BF4-4E2B-B31F-A5667CF29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2436667"/>
            <a:ext cx="2618510" cy="26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3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CED59-63D7-4327-A9C4-D6E540D7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Systemy ze względu na dominujące źródło finansowania: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49A990-CBBB-4B28-90E8-61749E241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Model ubezpieczeniowy oparty na ubezpieczaniu zdrowotnym obywateli występujący m.in. we Francji i Niemczech,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Model budżetowy/podatkowy występujący m.in.  w  Szwecji i  Wielkiej Brytanii.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B06CC89-5C91-4B0F-BA71-B92E81EA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pl-PL">
                <a:latin typeface="Calibri" panose="020F0502020204030204"/>
              </a:rPr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A5D52DD-4B1B-4E33-8698-1F72DEAE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>
                <a:latin typeface="Calibri" panose="020F0502020204030204"/>
              </a:rPr>
              <a:pPr defTabSz="685800"/>
              <a:t>12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05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9A929A-A414-485E-BD87-8D790C51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Polski model systemu ochrony zdrowia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29085B-29F0-4012-B985-902A62C50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l-PL" dirty="0"/>
              <a:t>Model obowiązujący w Polsce ma charakter co </a:t>
            </a:r>
            <a:r>
              <a:rPr lang="pl-PL" b="1" u="sng" dirty="0"/>
              <a:t>do zasady ubezpieczeniowy</a:t>
            </a:r>
            <a:r>
              <a:rPr lang="pl-PL" dirty="0"/>
              <a:t>, gdyż ubezpieczenie zdrowotne jest dominującym źródłem finansowania ochrony zdrowia (obowiązkowe ubezpieczenie zdrowotne obejmuje około 90% obywateli).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l-PL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dirty="0"/>
              <a:t>Występują w nim jednak także elementy budżetowe, gdyż niektóre rodzaje świadczeń zdrowotnych (wysokospecjalistyczne, ratownictwa), a także dla niektórych grup pacjentów (np. osadzonych w zakładach karnych) finansowane są z budżetu państwa.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C390A2C-82A4-46DF-8176-EB82D68A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pl-PL">
                <a:latin typeface="Calibri" panose="020F0502020204030204"/>
              </a:rPr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FC9C8C-69FC-4D40-B0A1-87B84EF0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>
                <a:latin typeface="Calibri" panose="020F0502020204030204"/>
              </a:rPr>
              <a:pPr defTabSz="685800"/>
              <a:t>13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2905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629058-23A0-470C-9D56-88200A8E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Polski system opieki zdrowotnej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3D53A8-7E3E-4AE3-B50A-6FE9C704F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q"/>
            </a:pPr>
            <a:r>
              <a:rPr lang="pl-PL" sz="1500" dirty="0"/>
              <a:t>Artykuł 68 Konstytucji Rzeczypospolitej Polskiej:</a:t>
            </a:r>
          </a:p>
          <a:p>
            <a:pPr marL="342900" lvl="1" indent="0" algn="just">
              <a:buNone/>
            </a:pPr>
            <a:r>
              <a:rPr lang="pl-PL" sz="1500" dirty="0"/>
              <a:t>„Każdy ma prawo do ochrony zdrowia. Obywatelom, niezależnie od ich sytuacji materialnej, władze publiczne zapewniają równy dostęp do świadczeń opieki zdrowotnej finansowanej ze środków publicznych. Warunki i zakres udzielania świadczeń określa ustawa.”</a:t>
            </a:r>
          </a:p>
          <a:p>
            <a:pPr marL="342900" lvl="1" indent="0">
              <a:buNone/>
            </a:pPr>
            <a:endParaRPr lang="pl-PL" sz="15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1500" dirty="0"/>
              <a:t>W Polsce obowiązuje (co do zasady) ubezpieczeniowy system opieki zdrowotnej ubezpieczeniowym.</a:t>
            </a:r>
          </a:p>
          <a:p>
            <a:pPr marL="342900" lvl="1" indent="0">
              <a:buNone/>
            </a:pP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3FCCC0-4C59-44A8-8E4C-6A598E47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pl-PL">
                <a:latin typeface="Calibri" panose="020F0502020204030204"/>
              </a:rPr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B27CCD-1E84-4E52-AFD0-5048C398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>
                <a:latin typeface="Calibri" panose="020F0502020204030204"/>
              </a:rPr>
              <a:pPr defTabSz="685800"/>
              <a:t>14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2250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629058-23A0-470C-9D56-88200A8E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Polski system opieki zdrowotnej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9A9B09F-E617-4259-8FDA-094515474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WYROK z dnia 7 stycznia 2004 r. Sygn. akt K 14/03.</a:t>
            </a:r>
          </a:p>
          <a:p>
            <a:endParaRPr lang="pl-PL" dirty="0"/>
          </a:p>
          <a:p>
            <a:r>
              <a:rPr lang="pl-PL" dirty="0"/>
              <a:t>„Norma art. 68 ust. 1 Konstytucji nie przesądza konstrukcji tego systemu jako całości ani jego poszczególnych elementów: charakteru prawnego źródeł finansowania świadczeń zdrowotnych, charakteru i struktury płatnika (płatników) tych świadczeń czy też struktury własnościowej świadczeniodawców. Pewne ograniczenia swobody ustawodawcy w tym zakresie mogą jednak wynikać z innych konstytucyjnych zasad lub wartości. Z obowiązku rzeczywistego zapewnienia przez władze publiczne warunków realizacji prawa do ochrony zdrowia, które nie może być traktowane jako uprawnienie iluzoryczne bądź czysto potencjalne, wynika jednak wymaganie, iż system ten – jako całość – musi być efektywny.”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3FCCC0-4C59-44A8-8E4C-6A598E47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pl-PL">
                <a:latin typeface="Calibri" panose="020F0502020204030204"/>
              </a:rPr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B27CCD-1E84-4E52-AFD0-5048C398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>
                <a:latin typeface="Calibri" panose="020F0502020204030204"/>
              </a:rPr>
              <a:pPr defTabSz="685800"/>
              <a:t>15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9123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A31E719D-A007-438C-9667-314B8952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pl-PL">
                <a:latin typeface="Calibri" panose="020F0502020204030204"/>
              </a:rPr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7C88BF1-1798-4FD2-AC0A-A1522A5F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>
                <a:latin typeface="Calibri" panose="020F0502020204030204"/>
              </a:rPr>
              <a:pPr defTabSz="685800"/>
              <a:t>16</a:t>
            </a:fld>
            <a:endParaRPr lang="en-US" dirty="0">
              <a:latin typeface="Calibri" panose="020F0502020204030204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C3D87B1-CF40-40FB-A0BE-37858F92B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30" y="506303"/>
            <a:ext cx="8512465" cy="544297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23DF64C-F209-459D-9EE6-24213383BEE6}"/>
              </a:ext>
            </a:extLst>
          </p:cNvPr>
          <p:cNvSpPr txBox="1"/>
          <p:nvPr/>
        </p:nvSpPr>
        <p:spPr>
          <a:xfrm>
            <a:off x="5292080" y="594928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 sz="1200" i="1" dirty="0">
                <a:solidFill>
                  <a:srgbClr val="000000"/>
                </a:solidFill>
                <a:latin typeface="Calibri" panose="020F0502020204030204"/>
              </a:rPr>
              <a:t>Opracowanie własne na podst. https://stats.oecd.org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CE470D0-BC47-4006-9326-DBF108E5813D}"/>
              </a:ext>
            </a:extLst>
          </p:cNvPr>
          <p:cNvSpPr/>
          <p:nvPr/>
        </p:nvSpPr>
        <p:spPr>
          <a:xfrm>
            <a:off x="251520" y="206221"/>
            <a:ext cx="800994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pl-PL" sz="1350" dirty="0">
                <a:solidFill>
                  <a:srgbClr val="000000"/>
                </a:solidFill>
                <a:latin typeface="Calibri" panose="020F0502020204030204"/>
              </a:rPr>
              <a:t>udział prywatnych wydatków w całości kosztów ochrony zdrowia </a:t>
            </a:r>
          </a:p>
        </p:txBody>
      </p:sp>
    </p:spTree>
    <p:extLst>
      <p:ext uri="{BB962C8B-B14F-4D97-AF65-F5344CB8AC3E}">
        <p14:creationId xmlns:p14="http://schemas.microsoft.com/office/powerpoint/2010/main" val="3446289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91DC964-959D-4E7F-8D5C-3FD54F6D2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pl-PL">
                <a:latin typeface="Calibri" panose="020F0502020204030204"/>
              </a:rPr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596DE93-4DF1-4597-AB2E-A0190791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>
                <a:latin typeface="Calibri" panose="020F0502020204030204"/>
              </a:rPr>
              <a:pPr defTabSz="685800"/>
              <a:t>17</a:t>
            </a:fld>
            <a:endParaRPr lang="en-US" dirty="0">
              <a:latin typeface="Calibri" panose="020F0502020204030204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0C566D0-D712-4655-8985-74931B3C1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108510"/>
            <a:ext cx="8397240" cy="429995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D256743-D27B-4BBA-85A8-69B4C5D0A45E}"/>
              </a:ext>
            </a:extLst>
          </p:cNvPr>
          <p:cNvSpPr txBox="1"/>
          <p:nvPr/>
        </p:nvSpPr>
        <p:spPr>
          <a:xfrm>
            <a:off x="5055176" y="5378096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 sz="1200" i="1" dirty="0">
                <a:solidFill>
                  <a:srgbClr val="000000"/>
                </a:solidFill>
                <a:latin typeface="Calibri" panose="020F0502020204030204"/>
              </a:rPr>
              <a:t>Opracowanie własne na podst. https://stats.oecd.org</a:t>
            </a:r>
          </a:p>
        </p:txBody>
      </p:sp>
    </p:spTree>
    <p:extLst>
      <p:ext uri="{BB962C8B-B14F-4D97-AF65-F5344CB8AC3E}">
        <p14:creationId xmlns:p14="http://schemas.microsoft.com/office/powerpoint/2010/main" val="108481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D567EF9-9E5A-47C7-8348-830AED2AA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556" y="116632"/>
            <a:ext cx="8736939" cy="5741419"/>
          </a:xfrm>
          <a:prstGeom prst="rect">
            <a:avLst/>
          </a:prstGeo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B6F9C06-6FA1-4AAD-B5E7-0B19CAB4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pl-PL">
                <a:latin typeface="Calibri" panose="020F0502020204030204"/>
              </a:rPr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BE20A0D-FAC1-44B4-99AF-7D195B84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>
                <a:latin typeface="Calibri" panose="020F0502020204030204"/>
              </a:rPr>
              <a:pPr defTabSz="685800"/>
              <a:t>18</a:t>
            </a:fld>
            <a:endParaRPr lang="en-US" dirty="0">
              <a:latin typeface="Calibri" panose="020F0502020204030204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3A56A78-3D0A-4143-AD8F-353359C21988}"/>
              </a:ext>
            </a:extLst>
          </p:cNvPr>
          <p:cNvSpPr/>
          <p:nvPr/>
        </p:nvSpPr>
        <p:spPr>
          <a:xfrm>
            <a:off x="165561" y="5858051"/>
            <a:ext cx="7259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pl-PL" sz="1200" dirty="0">
                <a:solidFill>
                  <a:srgbClr val="000000"/>
                </a:solidFill>
                <a:latin typeface="Calibri" panose="020F0502020204030204"/>
              </a:rPr>
              <a:t>Źródło : Prognoza korzystania ze świadczeń szpitalnych finansowanych przez Narodowy Fundusz Zdrowia w kontekście zmian demograficznych w Polsce.(NFZ 2016r.)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574CE8F-FAF2-471C-9E11-8E7C2B919293}"/>
              </a:ext>
            </a:extLst>
          </p:cNvPr>
          <p:cNvSpPr/>
          <p:nvPr/>
        </p:nvSpPr>
        <p:spPr>
          <a:xfrm>
            <a:off x="8145270" y="1715750"/>
            <a:ext cx="998730" cy="444020"/>
          </a:xfrm>
          <a:prstGeom prst="rect">
            <a:avLst/>
          </a:prstGeom>
          <a:solidFill>
            <a:srgbClr val="002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6D08C40-BBDE-4DB0-8BE4-4268EED12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27" y="1795363"/>
            <a:ext cx="399617" cy="2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4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864B1-9E2F-4847-AACF-BF12003C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pojęcia „System” (</a:t>
            </a:r>
            <a:r>
              <a:rPr lang="pl-PL" dirty="0" err="1"/>
              <a:t>sjp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2B1640-ED7D-4010-856A-1023DF17B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„Uporządkowany zbiór jednostek tworzących jakąś zorganizowaną całość i służących jednemu celowi.” 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„Zasady organizacji czegoś, ogół przepisów, reguł obowiązujących stosowanych w jakiejś dziedzinie, według których coś jest wykonane, zorganizowane.”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280AA9-E743-459B-A807-EB79AF44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pl-PL" dirty="0">
                <a:latin typeface="Calibri" panose="020F0502020204030204"/>
              </a:rPr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8FACC4-37EF-426C-82B0-08B6324B2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>
                <a:latin typeface="Calibri" panose="020F0502020204030204"/>
              </a:rPr>
              <a:pPr defTabSz="685800"/>
              <a:t>2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250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085FC6-0B8E-4CE2-94BB-AC2D73A2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zdrowotny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B6F231-C911-4E39-9EFE-52855203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33539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System zdrowotny wg WHO, to wszystkie instytucje, organizacje i zasoby, których pierwotnym celem są działania na rzecz zdrowia i zmierzające do jego poprawy.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Sposób finansowania określa charakter systemu opieki zdrowotnej.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A42340-0CA1-4986-96D1-CD5C2F95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pl-PL" dirty="0">
                <a:latin typeface="Calibri" panose="020F0502020204030204"/>
              </a:rPr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C0F1C2-2C44-4D24-BA2C-5C3079B7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>
                <a:latin typeface="Calibri" panose="020F0502020204030204"/>
              </a:rPr>
              <a:pPr defTabSz="685800"/>
              <a:t>3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DD846A-CE8E-4408-BF02-01CED5C1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Modele Systemów Opieki Zdrowotnej: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5BB7CB-1451-46E0-93F6-E107C6D96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Model Bismarck’ a – system ubezpieczeń chorobowych –1881; reforma w 1924, 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Model </a:t>
            </a:r>
            <a:r>
              <a:rPr lang="pl-PL" dirty="0" err="1"/>
              <a:t>Beveridge</a:t>
            </a:r>
            <a:r>
              <a:rPr lang="pl-PL" dirty="0"/>
              <a:t>’ a – system budżetowy - 1944; wprowadzony przez </a:t>
            </a:r>
            <a:r>
              <a:rPr lang="pl-PL" dirty="0" err="1"/>
              <a:t>Bevan’a</a:t>
            </a:r>
            <a:r>
              <a:rPr lang="pl-PL" dirty="0"/>
              <a:t> w 1948,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Model Siemaszko – system państwowy centralnie planowany i finansowany (1920), 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Rezydualny (rynkowy).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FA3D2D-5AF3-47CB-A387-7ACF517C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pl-PL" dirty="0">
                <a:latin typeface="Calibri" panose="020F0502020204030204"/>
              </a:rPr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7F45834-B0EE-4FE8-96BD-25A9921E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>
                <a:latin typeface="Calibri" panose="020F0502020204030204"/>
              </a:rPr>
              <a:pPr defTabSz="685800"/>
              <a:t>4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897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A38FC1-C1AA-4DBC-BCE2-6743FBCB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 Modelu Bismarcka: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2ABF5F-EA5E-457A-90C3-2D2BC73D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160270"/>
            <a:ext cx="7543800" cy="34213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Powołanie ustawowych instytucji ubezpieczeniowych – kas chorych zarządzanych niezależnie od rządu.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Utworzenie ze składek na ubezpieczenie, funduszy przeznaczonych na finansowanie określonych świadczeń przysługujących ubezpieczonym.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Współpłacenie składek  przez pracownika i pracodawcę.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Zawieranie umów ze świadczeniobiorcami ochrony zdrowia na realizację świadczeń dla ubezpieczonych.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Swobodna możliwość wyboru ubezpieczyciela z wielu funkcjonujących.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Zwrot kosztów uzyskanych  świadczeń zdrowotnych lub finansowanie zrealizowanych świadczeń na rzecz ubezpieczonych.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Pluralizm własnościowy placówek leczniczych.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Model ten występuje w Niemczech.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F06B5BD-74B3-4272-9034-33DCCE83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pl-PL">
                <a:latin typeface="Calibri" panose="020F0502020204030204"/>
              </a:rPr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CE9B658-CEE0-4ED5-ADF9-2B47AC8D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>
                <a:latin typeface="Calibri" panose="020F0502020204030204"/>
              </a:rPr>
              <a:pPr defTabSz="685800"/>
              <a:t>5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982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D5BEAA-ACF8-45F1-B104-1778C41F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 Model </a:t>
            </a:r>
            <a:r>
              <a:rPr lang="pl-PL" dirty="0" err="1"/>
              <a:t>Beveridge’a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F82B10-880A-4515-8C9E-B33C400E5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33193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u="sng" dirty="0"/>
              <a:t>Wydzielenie i określenie wielkości środków finansowych budżetu państwa, przeznaczonych na finansowanie opieki zdrowotnej,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Państwowa organizacja udzielania świadczeń (publiczni świadczeniodawcy),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Nadzór i kontrola administracji państwowej nad systemem ochrony zdrowia,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Uprawnieni do świadczeń są wszyscy obywatele lub mieszkańcy kraju,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Brak instytucji ubezpieczyciela,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Kontrakty z dysponentem środków publicznych,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Model ten występuje w Wielkiej Brytanii.</a:t>
            </a:r>
          </a:p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16682CA-6C3E-4490-A529-9B98A60B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pl-PL">
                <a:latin typeface="Calibri" panose="020F0502020204030204"/>
              </a:rPr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AB9B51D-0BEC-402B-9037-E178DF3F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>
                <a:latin typeface="Calibri" panose="020F0502020204030204"/>
              </a:rPr>
              <a:pPr defTabSz="685800"/>
              <a:t>6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534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24D08B-32F1-458D-86B2-3EA49AD2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 Modelu rezydualnego.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605D00-736B-4BB0-A27B-79EC326C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33193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Zwolnienie państwa z obowiązku zapewnienia obywatelom dostępu do świadczeń zdrowotnych,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Usługi zdrowotne obywateli finansowane są z ubezpieczeń dobrowolnych, a państwo zapewnia opiekę wyjątkowo osobom będącym w szczególnej potrzebie (biednym, starszym,)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Model ten występuje w USA oraz Kanadzie.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24D58AE-5F94-4017-AA2F-DE64B579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pl-PL" dirty="0">
                <a:latin typeface="Calibri" panose="020F0502020204030204"/>
              </a:rPr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5E3F56C-7E5A-484D-9678-B560427E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>
                <a:latin typeface="Calibri" panose="020F0502020204030204"/>
              </a:rPr>
              <a:pPr defTabSz="685800"/>
              <a:t>7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4993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96C8F6-98C1-4D17-9839-50025FD4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 Siemaszki (historyczny)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BBF5F5-5C31-4665-8160-5AACC4E07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32846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Finansowanie ochrony zdrowia z budżetu państwa oparte na centralnym planowaniu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Państwowa organizacja udzielania świadczeń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Brak sektora prywatnego w ochronie zdrowia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Wszyscy uprawnieni do świadczeń są pracownikami zarobkowymi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  <a:p>
            <a:pPr marL="0" indent="0">
              <a:buNone/>
            </a:pPr>
            <a:r>
              <a:rPr lang="pl-PL" i="1" dirty="0"/>
              <a:t>Nikołaj Aleksandrowicz Siemaszko, lekarz, rewolucjonista rosyjski, współpracownik Lenina, pierwszy Komisarz Ludowy ds. Zdrowia. Powołał w 1918r. Państwowy Instytut Naukowy ds. Organizacji Ochrony Zdrowia (dzisiaj Instytut Siemaszki). Siemaszko był twórcą nowego, socjalistycznego modelu opieki zdrowotnej. Proces ten trwał 20 lat. W Rosji przed rewolucją było 21 tys. lekarzy, w 1928r. 63 tys. lekarzy, a w 1980r. -1120 tys.. System Siemaszki oparty był o 5 letnie plany rozwoju</a:t>
            </a:r>
            <a:r>
              <a:rPr lang="pl-PL" dirty="0"/>
              <a:t>.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232CEDD-01B9-4029-8B98-9D9A937A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pl-PL">
                <a:latin typeface="Calibri" panose="020F0502020204030204"/>
              </a:rPr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25B6689-609B-427D-981B-B263EB79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>
                <a:latin typeface="Calibri" panose="020F0502020204030204"/>
              </a:rPr>
              <a:pPr defTabSz="685800"/>
              <a:t>8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438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346E773-4964-462B-9FAF-BE2D55B3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pl-PL">
                <a:latin typeface="Calibri" panose="020F0502020204030204"/>
              </a:rPr>
              <a:t>Kontraktowanie świadczeń zdrowotnych i relacje z NFZ                                                                                                                          Krzysztof Fatalski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70272A0-C0F9-4849-BED3-068D7AAD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>
                <a:latin typeface="Calibri" panose="020F0502020204030204"/>
              </a:rPr>
              <a:pPr defTabSz="685800"/>
              <a:t>9</a:t>
            </a:fld>
            <a:endParaRPr lang="en-US" dirty="0">
              <a:latin typeface="Calibri" panose="020F0502020204030204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45B20EF-B36D-4D55-8EDE-E0FD27F54762}"/>
              </a:ext>
            </a:extLst>
          </p:cNvPr>
          <p:cNvSpPr/>
          <p:nvPr/>
        </p:nvSpPr>
        <p:spPr>
          <a:xfrm>
            <a:off x="4488872" y="4419784"/>
            <a:ext cx="457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pl-PL" sz="1350" b="1" u="sng" dirty="0">
                <a:solidFill>
                  <a:srgbClr val="222222"/>
                </a:solidFill>
                <a:latin typeface="Titillium Web"/>
              </a:rPr>
              <a:t>Był człowiekiem wojny</a:t>
            </a:r>
            <a:r>
              <a:rPr lang="pl-PL" sz="1350" dirty="0">
                <a:solidFill>
                  <a:srgbClr val="222222"/>
                </a:solidFill>
                <a:latin typeface="Titillium Web"/>
              </a:rPr>
              <a:t>. Prowadził je przeciwko Austrii, Danii i Francji. Wszystkie konflikty były zwycięskie. Ponadto wygrywał wojny prowadzone przez innych dla Niemców. Wojna była środkiem realizacji jego polityki – powiedział w audycji z cyklu </a:t>
            </a:r>
            <a:r>
              <a:rPr lang="pl-PL" sz="1350" b="1" dirty="0">
                <a:solidFill>
                  <a:srgbClr val="8B050C"/>
                </a:solidFill>
                <a:latin typeface="Titillium Web"/>
              </a:rPr>
              <a:t>”Na historycznej wokandzie”</a:t>
            </a:r>
            <a:r>
              <a:rPr lang="pl-PL" sz="1350" dirty="0">
                <a:solidFill>
                  <a:srgbClr val="222222"/>
                </a:solidFill>
                <a:latin typeface="Titillium Web"/>
              </a:rPr>
              <a:t> red. </a:t>
            </a:r>
            <a:r>
              <a:rPr lang="pl-PL" sz="1350" b="1" dirty="0">
                <a:solidFill>
                  <a:srgbClr val="222222"/>
                </a:solidFill>
                <a:latin typeface="Titillium Web"/>
              </a:rPr>
              <a:t>Kazimierz Baranowski.</a:t>
            </a:r>
            <a:endParaRPr lang="pl-PL" sz="135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C058994-9D8B-4499-8563-98908D930A10}"/>
              </a:ext>
            </a:extLst>
          </p:cNvPr>
          <p:cNvSpPr/>
          <p:nvPr/>
        </p:nvSpPr>
        <p:spPr>
          <a:xfrm>
            <a:off x="4572000" y="2359015"/>
            <a:ext cx="4572000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pl-PL" sz="1350" dirty="0">
                <a:solidFill>
                  <a:srgbClr val="000000"/>
                </a:solidFill>
                <a:latin typeface="Calibri" panose="020F0502020204030204"/>
              </a:rPr>
              <a:t>Otto </a:t>
            </a:r>
            <a:r>
              <a:rPr lang="pl-PL" sz="1350" dirty="0" err="1">
                <a:solidFill>
                  <a:srgbClr val="000000"/>
                </a:solidFill>
                <a:latin typeface="Calibri" panose="020F0502020204030204"/>
              </a:rPr>
              <a:t>Eduard</a:t>
            </a:r>
            <a:r>
              <a:rPr lang="pl-PL" sz="1350" dirty="0">
                <a:solidFill>
                  <a:srgbClr val="000000"/>
                </a:solidFill>
                <a:latin typeface="Calibri" panose="020F0502020204030204"/>
              </a:rPr>
              <a:t> Leopold von Bismarck-</a:t>
            </a:r>
            <a:r>
              <a:rPr lang="pl-PL" sz="1350" dirty="0" err="1">
                <a:solidFill>
                  <a:srgbClr val="000000"/>
                </a:solidFill>
                <a:latin typeface="Calibri" panose="020F0502020204030204"/>
              </a:rPr>
              <a:t>Schönhausen</a:t>
            </a:r>
            <a:r>
              <a:rPr lang="pl-PL" sz="1350" dirty="0">
                <a:solidFill>
                  <a:srgbClr val="000000"/>
                </a:solidFill>
                <a:latin typeface="Calibri" panose="020F0502020204030204"/>
              </a:rPr>
              <a:t> (ur. 1 kwietnia 1815 w </a:t>
            </a:r>
            <a:r>
              <a:rPr lang="pl-PL" sz="1350" dirty="0" err="1">
                <a:solidFill>
                  <a:srgbClr val="000000"/>
                </a:solidFill>
                <a:latin typeface="Calibri" panose="020F0502020204030204"/>
              </a:rPr>
              <a:t>Schönhausen</a:t>
            </a:r>
            <a:r>
              <a:rPr lang="pl-PL" sz="1350" dirty="0">
                <a:solidFill>
                  <a:srgbClr val="000000"/>
                </a:solidFill>
                <a:latin typeface="Calibri" panose="020F0502020204030204"/>
              </a:rPr>
              <a:t> (</a:t>
            </a:r>
            <a:r>
              <a:rPr lang="pl-PL" sz="1350" dirty="0" err="1">
                <a:solidFill>
                  <a:srgbClr val="000000"/>
                </a:solidFill>
                <a:latin typeface="Calibri" panose="020F0502020204030204"/>
              </a:rPr>
              <a:t>Elbe</a:t>
            </a:r>
            <a:r>
              <a:rPr lang="pl-PL" sz="1350" dirty="0">
                <a:solidFill>
                  <a:srgbClr val="000000"/>
                </a:solidFill>
                <a:latin typeface="Calibri" panose="020F0502020204030204"/>
              </a:rPr>
              <a:t>), zm. 30 lipca 1898 we </a:t>
            </a:r>
            <a:r>
              <a:rPr lang="pl-PL" sz="1350" dirty="0" err="1">
                <a:solidFill>
                  <a:srgbClr val="000000"/>
                </a:solidFill>
                <a:latin typeface="Calibri" panose="020F0502020204030204"/>
              </a:rPr>
              <a:t>Friedrichsruh</a:t>
            </a:r>
            <a:r>
              <a:rPr lang="pl-PL" sz="1350" dirty="0">
                <a:solidFill>
                  <a:srgbClr val="000000"/>
                </a:solidFill>
                <a:latin typeface="Calibri" panose="020F0502020204030204"/>
              </a:rPr>
              <a:t>) – książę von Bismarck-</a:t>
            </a:r>
            <a:r>
              <a:rPr lang="pl-PL" sz="1350" dirty="0" err="1">
                <a:solidFill>
                  <a:srgbClr val="000000"/>
                </a:solidFill>
                <a:latin typeface="Calibri" panose="020F0502020204030204"/>
              </a:rPr>
              <a:t>Schönhausen</a:t>
            </a:r>
            <a:r>
              <a:rPr lang="pl-PL" sz="1350" dirty="0">
                <a:solidFill>
                  <a:srgbClr val="000000"/>
                </a:solidFill>
                <a:latin typeface="Calibri" panose="020F0502020204030204"/>
              </a:rPr>
              <a:t>, książę von </a:t>
            </a:r>
            <a:r>
              <a:rPr lang="pl-PL" sz="1350" dirty="0" err="1">
                <a:solidFill>
                  <a:srgbClr val="000000"/>
                </a:solidFill>
                <a:latin typeface="Calibri" panose="020F0502020204030204"/>
              </a:rPr>
              <a:t>Lauenburg</a:t>
            </a:r>
            <a:r>
              <a:rPr lang="pl-PL" sz="1350" dirty="0">
                <a:solidFill>
                  <a:srgbClr val="000000"/>
                </a:solidFill>
                <a:latin typeface="Calibri" panose="020F0502020204030204"/>
              </a:rPr>
              <a:t>; niemiecki polityk, mąż stanu, premier Prus, kanclerz Rzeszy zwany Żelaznym Kanclerzem. Przyczynił się do zjednoczenia Niemiec.</a:t>
            </a:r>
          </a:p>
          <a:p>
            <a:pPr marL="2400300" lvl="7" defTabSz="685800"/>
            <a:r>
              <a:rPr lang="pl-PL" sz="1350" dirty="0">
                <a:solidFill>
                  <a:srgbClr val="000000"/>
                </a:solidFill>
                <a:latin typeface="Calibri" panose="020F0502020204030204"/>
              </a:rPr>
              <a:t>Źródło Wikipedia </a:t>
            </a:r>
          </a:p>
        </p:txBody>
      </p:sp>
      <p:pic>
        <p:nvPicPr>
          <p:cNvPr id="15362" name="Picture 2" descr="Znalezione obrazy dla zapytania otto bismarck">
            <a:extLst>
              <a:ext uri="{FF2B5EF4-FFF2-40B4-BE49-F238E27FC236}">
                <a16:creationId xmlns:a16="http://schemas.microsoft.com/office/drawing/2014/main" id="{03931C4F-C787-4C11-B5D6-7AEFF654B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359014"/>
            <a:ext cx="2680854" cy="28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B13B922-CFF6-4748-EE2A-0CA6D4EE9FD8}"/>
              </a:ext>
            </a:extLst>
          </p:cNvPr>
          <p:cNvSpPr txBox="1"/>
          <p:nvPr/>
        </p:nvSpPr>
        <p:spPr>
          <a:xfrm>
            <a:off x="2301780" y="7834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„Człowiek wojny” – stworzył najbardziej powszechny system opieki zdrowotnej </a:t>
            </a:r>
          </a:p>
        </p:txBody>
      </p:sp>
    </p:spTree>
    <p:extLst>
      <p:ext uri="{BB962C8B-B14F-4D97-AF65-F5344CB8AC3E}">
        <p14:creationId xmlns:p14="http://schemas.microsoft.com/office/powerpoint/2010/main" val="40024707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7321</TotalTime>
  <Words>1245</Words>
  <Application>Microsoft Office PowerPoint</Application>
  <PresentationFormat>Pokaz na ekranie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Titillium Web</vt:lpstr>
      <vt:lpstr>Wingdings</vt:lpstr>
      <vt:lpstr>Retrospekcja</vt:lpstr>
      <vt:lpstr>Prezentacja programu PowerPoint</vt:lpstr>
      <vt:lpstr>Definicja pojęcia „System” (sjp)</vt:lpstr>
      <vt:lpstr>System zdrowotny </vt:lpstr>
      <vt:lpstr>Modele Systemów Opieki Zdrowotnej:  </vt:lpstr>
      <vt:lpstr>Cechy Modelu Bismarcka:</vt:lpstr>
      <vt:lpstr>Cechy Model Beveridge’a:</vt:lpstr>
      <vt:lpstr>Cechy Modelu rezydualnego.</vt:lpstr>
      <vt:lpstr>Model Siemaszki (historyczny)</vt:lpstr>
      <vt:lpstr>Prezentacja programu PowerPoint</vt:lpstr>
      <vt:lpstr>Prezentacja programu PowerPoint</vt:lpstr>
      <vt:lpstr>Prezentacja programu PowerPoint</vt:lpstr>
      <vt:lpstr>Systemy ze względu na dominujące źródło finansowania: </vt:lpstr>
      <vt:lpstr>Polski model systemu ochrony zdrowia</vt:lpstr>
      <vt:lpstr>Polski system opieki zdrowotnej </vt:lpstr>
      <vt:lpstr>Polski system opieki zdrowotnej 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 Fatalski</dc:creator>
  <cp:lastModifiedBy>Krzysztof Fatalski</cp:lastModifiedBy>
  <cp:revision>412</cp:revision>
  <dcterms:created xsi:type="dcterms:W3CDTF">2018-07-29T14:10:09Z</dcterms:created>
  <dcterms:modified xsi:type="dcterms:W3CDTF">2022-10-19T12:27:59Z</dcterms:modified>
</cp:coreProperties>
</file>